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80" r:id="rId3"/>
    <p:sldId id="279" r:id="rId4"/>
    <p:sldId id="278" r:id="rId5"/>
    <p:sldId id="272" r:id="rId6"/>
    <p:sldId id="275" r:id="rId7"/>
    <p:sldId id="273" r:id="rId8"/>
    <p:sldId id="274" r:id="rId9"/>
    <p:sldId id="276" r:id="rId10"/>
    <p:sldId id="277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Ilett MacKie" initials="LIM" lastIdx="1" clrIdx="0">
    <p:extLst>
      <p:ext uri="{19B8F6BF-5375-455C-9EA6-DF929625EA0E}">
        <p15:presenceInfo xmlns:p15="http://schemas.microsoft.com/office/powerpoint/2012/main" userId="S-1-5-21-3113431339-1217347960-79940048-83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279"/>
    <a:srgbClr val="FFFEB8"/>
    <a:srgbClr val="68276C"/>
    <a:srgbClr val="B10E34"/>
    <a:srgbClr val="76B9DA"/>
    <a:srgbClr val="F9B4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96" y="5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24T17:01:46.699" idx="1">
    <p:pos x="10" y="10"/>
    <p:text>Change to be for both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F9664-E3B9-43F0-857F-A4D26FE09329}" type="datetimeFigureOut">
              <a:rPr lang="en-GB" smtClean="0">
                <a:latin typeface="Gill Sans MT" panose="020B0502020104020203" pitchFamily="34" charset="0"/>
              </a:rPr>
              <a:t>20/02/2023</a:t>
            </a:fld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C8D08-25C1-40A3-A713-986760D5261B}" type="slidenum">
              <a:rPr lang="en-GB" smtClean="0">
                <a:latin typeface="Gill Sans MT" panose="020B0502020104020203" pitchFamily="34" charset="0"/>
              </a:rPr>
              <a:t>‹#›</a:t>
            </a:fld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6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8AE6C8EF-C23D-451E-B11E-D24470C741AF}" type="datetimeFigureOut">
              <a:rPr lang="en-GB" smtClean="0"/>
              <a:pPr/>
              <a:t>20/02/2023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09F71639-3372-4ABA-90B4-28E8BB4723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64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4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1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0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2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2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3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6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“Does anyone know what a definition of a Learning Disability is?” (Write answers on whiteboard)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Answers –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Intellect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– IQ under 70 (Discuss how poor the test is),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75 - 80 = Borderline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50-70 = Mild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35-49 = Moderate 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20-34 = severe</a:t>
            </a: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&lt;20 = Profound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“Science is only interested in things that can be measured”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 If you’ve had no sleep, missed breakfast, were late for the bus, it’s raining, they asked you to wait for 2 more hours – How well do you think you’d do? 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Lack of social functioning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(Discuss how the 2 most important skills are empathy and reciprocity)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Diagnosed before the age of 18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(Before 18 head injury = LD, after 18 head injury = head injury)</a:t>
            </a: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Learning Disability services only usually focus on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However,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are the most the important to look at (underlying cause)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Feeling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Thought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   |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Behaviour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Question – “What do we do first, feel think or behave?”   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To answer–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thirsty, you THINK about getting a drink, you get a Drink (Behaviour)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you FEEL frustrated, you THINK I can’t do anything, you give up (Behaviour)</a:t>
            </a:r>
            <a:endParaRPr lang="en-GB" sz="1200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– therefore we Feel before we think and act!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71639-3372-4ABA-90B4-28E8BB4723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1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51521" y="382869"/>
            <a:ext cx="5163759" cy="666641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rgbClr val="76B9D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6651520" y="1255363"/>
            <a:ext cx="5163760" cy="4508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1496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189" y="382869"/>
            <a:ext cx="5821306" cy="666641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76B9D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3189" y="1154397"/>
            <a:ext cx="4984591" cy="263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F9B433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0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43188" y="1597632"/>
            <a:ext cx="4984592" cy="4864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5781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69870" y="2824843"/>
            <a:ext cx="7017124" cy="1839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4000" b="1" dirty="0" smtClean="0">
                <a:solidFill>
                  <a:schemeClr val="bg1"/>
                </a:solidFill>
              </a:rPr>
              <a:t>Header here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Sub header, or brief info</a:t>
            </a:r>
          </a:p>
          <a:p>
            <a:pPr eaLnBrk="1" hangingPunct="1"/>
            <a:r>
              <a:rPr lang="en-GB" altLang="en-US" dirty="0" smtClean="0"/>
              <a:t>For more title pages see View&gt;Slide Master</a:t>
            </a:r>
          </a:p>
        </p:txBody>
      </p:sp>
    </p:spTree>
    <p:extLst>
      <p:ext uri="{BB962C8B-B14F-4D97-AF65-F5344CB8AC3E}">
        <p14:creationId xmlns:p14="http://schemas.microsoft.com/office/powerpoint/2010/main" val="331935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69870" y="2824843"/>
            <a:ext cx="7017124" cy="1839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4000" b="1" dirty="0" smtClean="0">
                <a:solidFill>
                  <a:schemeClr val="bg1"/>
                </a:solidFill>
              </a:rPr>
              <a:t>Header here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Sub header, or brief info</a:t>
            </a:r>
          </a:p>
          <a:p>
            <a:pPr eaLnBrk="1" hangingPunct="1"/>
            <a:r>
              <a:rPr lang="en-GB" altLang="en-US" dirty="0" smtClean="0"/>
              <a:t>For more title pages see View&gt;Slide Master</a:t>
            </a:r>
          </a:p>
        </p:txBody>
      </p:sp>
    </p:spTree>
    <p:extLst>
      <p:ext uri="{BB962C8B-B14F-4D97-AF65-F5344CB8AC3E}">
        <p14:creationId xmlns:p14="http://schemas.microsoft.com/office/powerpoint/2010/main" val="203825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28" y="1549196"/>
            <a:ext cx="3603660" cy="91408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1A4279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3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aymark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737" y="342900"/>
            <a:ext cx="9847385" cy="85407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60033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9" y="1447801"/>
            <a:ext cx="11207262" cy="45053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43" y="1371914"/>
            <a:ext cx="7537091" cy="666641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76B9D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198142" y="2125324"/>
            <a:ext cx="11745041" cy="38649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862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482" y="224249"/>
            <a:ext cx="7537091" cy="666641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F9B433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2"/>
          </p:nvPr>
        </p:nvSpPr>
        <p:spPr>
          <a:xfrm>
            <a:off x="179482" y="1100834"/>
            <a:ext cx="5680142" cy="46095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6219498" y="1100833"/>
            <a:ext cx="5680142" cy="4609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0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5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54085609"/>
              </p:ext>
            </p:extLst>
          </p:nvPr>
        </p:nvGraphicFramePr>
        <p:xfrm>
          <a:off x="343188" y="1110966"/>
          <a:ext cx="11544012" cy="4571379"/>
        </p:xfrm>
        <a:graphic>
          <a:graphicData uri="http://schemas.openxmlformats.org/drawingml/2006/table">
            <a:tbl>
              <a:tblPr/>
              <a:tblGrid>
                <a:gridCol w="2023275"/>
                <a:gridCol w="1905094"/>
                <a:gridCol w="1902729"/>
                <a:gridCol w="1860182"/>
                <a:gridCol w="1947638"/>
                <a:gridCol w="1905094"/>
              </a:tblGrid>
              <a:tr h="688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Title - Left-aligned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Company A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Company B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Company C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Company D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Company E</a:t>
                      </a:r>
                    </a:p>
                  </a:txBody>
                  <a:tcPr marL="72000" marR="36000" marT="46800" marB="468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433"/>
                    </a:solidFill>
                  </a:tcPr>
                </a:tc>
              </a:tr>
              <a:tr h="1294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Title – Left-aligned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Left-aligned text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4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B9DA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Bulleted text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139700" marR="0" lvl="0" indent="-139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3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4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Left-aligned text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Xx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188" y="382870"/>
            <a:ext cx="7537091" cy="578184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1A4279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9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2"/>
          </p:nvPr>
        </p:nvSpPr>
        <p:spPr>
          <a:xfrm>
            <a:off x="343187" y="1987420"/>
            <a:ext cx="10247057" cy="2752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3188" y="1332547"/>
            <a:ext cx="10247056" cy="53357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76B9D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343188" y="4926563"/>
            <a:ext cx="5982967" cy="1613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Additional text if needed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15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3188" y="382869"/>
            <a:ext cx="10043985" cy="666641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76B9D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43188" y="1518834"/>
            <a:ext cx="7999428" cy="4943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3064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an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343189" y="1670486"/>
            <a:ext cx="9304244" cy="512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76B9DA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343188" y="2188005"/>
            <a:ext cx="9304246" cy="42230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3189" y="382869"/>
            <a:ext cx="7475446" cy="767837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F9B433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5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2"/>
          </p:nvPr>
        </p:nvSpPr>
        <p:spPr>
          <a:xfrm>
            <a:off x="343187" y="1343609"/>
            <a:ext cx="4331449" cy="3417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3189" y="382869"/>
            <a:ext cx="7000004" cy="615507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F9B433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343188" y="5001208"/>
            <a:ext cx="11450706" cy="1539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Additional text if needed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5"/>
          </p:nvPr>
        </p:nvSpPr>
        <p:spPr>
          <a:xfrm>
            <a:off x="4974281" y="1343610"/>
            <a:ext cx="4331449" cy="3417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0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343189" y="1516376"/>
            <a:ext cx="3913783" cy="534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76B9DA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idx="10"/>
          </p:nvPr>
        </p:nvSpPr>
        <p:spPr>
          <a:xfrm>
            <a:off x="4440864" y="1516375"/>
            <a:ext cx="3913783" cy="534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76B9DA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2"/>
          </p:nvPr>
        </p:nvSpPr>
        <p:spPr>
          <a:xfrm>
            <a:off x="343188" y="2033895"/>
            <a:ext cx="3913784" cy="4397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4440864" y="2033895"/>
            <a:ext cx="3913784" cy="4397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9B433"/>
              </a:buClr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6858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>
              <a:buClr>
                <a:srgbClr val="F9B433"/>
              </a:buClr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600200" indent="-228600">
              <a:buClr>
                <a:srgbClr val="F9B433"/>
              </a:buClr>
              <a:buFont typeface="Gill Sans MT" panose="020B0502020104020203" pitchFamily="34" charset="0"/>
              <a:buChar char="–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2057400" indent="-228600">
              <a:buClr>
                <a:srgbClr val="F9B433"/>
              </a:buClr>
              <a:buFont typeface="Gill Sans MT" panose="020B0502020104020203" pitchFamily="34" charset="0"/>
              <a:buChar char="»"/>
              <a:defRPr sz="12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3188" y="382869"/>
            <a:ext cx="10043985" cy="666641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F9B433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idx="14" hasCustomPrompt="1"/>
          </p:nvPr>
        </p:nvSpPr>
        <p:spPr>
          <a:xfrm>
            <a:off x="8538539" y="1516374"/>
            <a:ext cx="3379483" cy="2497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</a:lstStyle>
          <a:p>
            <a:pPr eaLnBrk="1" hangingPunct="1"/>
            <a:r>
              <a:rPr lang="en-GB" altLang="en-US" dirty="0" smtClean="0"/>
              <a:t>Additional text if needed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808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7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70" r:id="rId3"/>
    <p:sldLayoutId id="2147483667" r:id="rId4"/>
    <p:sldLayoutId id="2147483672" r:id="rId5"/>
    <p:sldLayoutId id="2147483666" r:id="rId6"/>
    <p:sldLayoutId id="2147483665" r:id="rId7"/>
    <p:sldLayoutId id="2147483668" r:id="rId8"/>
    <p:sldLayoutId id="2147483650" r:id="rId9"/>
    <p:sldLayoutId id="2147483654" r:id="rId10"/>
    <p:sldLayoutId id="2147483651" r:id="rId11"/>
    <p:sldLayoutId id="2147483671" r:id="rId12"/>
    <p:sldLayoutId id="2147483660" r:id="rId13"/>
    <p:sldLayoutId id="2147483649" r:id="rId14"/>
    <p:sldLayoutId id="214748367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f83c664f-73fb-4b61-a5ed-407ed32c767d/re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8"/>
          <p:cNvSpPr txBox="1">
            <a:spLocks/>
          </p:cNvSpPr>
          <p:nvPr/>
        </p:nvSpPr>
        <p:spPr bwMode="auto">
          <a:xfrm>
            <a:off x="418163" y="1316964"/>
            <a:ext cx="6670016" cy="182857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200"/>
              </a:spcBef>
              <a:buClr>
                <a:srgbClr val="B7C221"/>
              </a:buClr>
              <a:buFont typeface="Arial" panose="020B0604020202020204" pitchFamily="34" charset="0"/>
              <a:buChar char="•"/>
              <a:defRPr sz="2000">
                <a:solidFill>
                  <a:srgbClr val="1A4279"/>
                </a:solidFill>
                <a:latin typeface="Gill Sans MT" panose="020B0502020104020203" pitchFamily="34" charset="0"/>
              </a:defRPr>
            </a:lvl1pPr>
            <a:lvl2pPr marL="541338" indent="-258763">
              <a:spcBef>
                <a:spcPts val="600"/>
              </a:spcBef>
              <a:buClr>
                <a:srgbClr val="B7C221"/>
              </a:buClr>
              <a:buFont typeface="Arial" panose="020B0604020202020204" pitchFamily="34" charset="0"/>
              <a:buChar char="–"/>
              <a:defRPr>
                <a:solidFill>
                  <a:srgbClr val="1A4279"/>
                </a:solidFill>
                <a:latin typeface="Gill Sans MT" panose="020B0502020104020203" pitchFamily="34" charset="0"/>
              </a:defRPr>
            </a:lvl2pPr>
            <a:lvl3pPr marL="812800" indent="-247650">
              <a:spcBef>
                <a:spcPts val="400"/>
              </a:spcBef>
              <a:buClr>
                <a:srgbClr val="B7C221"/>
              </a:buClr>
              <a:buFont typeface="Arial" panose="020B0604020202020204" pitchFamily="34" charset="0"/>
              <a:buChar char="•"/>
              <a:defRPr sz="1600">
                <a:solidFill>
                  <a:srgbClr val="1A4279"/>
                </a:solidFill>
                <a:latin typeface="Gill Sans MT" panose="020B0502020104020203" pitchFamily="34" charset="0"/>
              </a:defRPr>
            </a:lvl3pPr>
            <a:lvl4pPr marL="1174750" indent="-328613">
              <a:spcBef>
                <a:spcPts val="400"/>
              </a:spcBef>
              <a:buClr>
                <a:srgbClr val="B7C221"/>
              </a:buClr>
              <a:buFont typeface="Arial" panose="020B0604020202020204" pitchFamily="34" charset="0"/>
              <a:buChar char="–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4pPr>
            <a:lvl5pPr marL="1444625" indent="-258763">
              <a:spcBef>
                <a:spcPts val="400"/>
              </a:spcBef>
              <a:buClr>
                <a:srgbClr val="B7C221"/>
              </a:buClr>
              <a:buFont typeface="Arial" panose="020B0604020202020204" pitchFamily="34" charset="0"/>
              <a:buChar char="»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5pPr>
            <a:lvl6pPr marL="1901825" indent="-2587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7C221"/>
              </a:buClr>
              <a:buFont typeface="Arial" panose="020B0604020202020204" pitchFamily="34" charset="0"/>
              <a:buChar char="»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6pPr>
            <a:lvl7pPr marL="2359025" indent="-2587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7C221"/>
              </a:buClr>
              <a:buFont typeface="Arial" panose="020B0604020202020204" pitchFamily="34" charset="0"/>
              <a:buChar char="»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7pPr>
            <a:lvl8pPr marL="2816225" indent="-2587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7C221"/>
              </a:buClr>
              <a:buFont typeface="Arial" panose="020B0604020202020204" pitchFamily="34" charset="0"/>
              <a:buChar char="»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8pPr>
            <a:lvl9pPr marL="3273425" indent="-2587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7C221"/>
              </a:buClr>
              <a:buFont typeface="Arial" panose="020B0604020202020204" pitchFamily="34" charset="0"/>
              <a:buChar char="»"/>
              <a:defRPr sz="1400">
                <a:solidFill>
                  <a:srgbClr val="1A4279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buNone/>
            </a:pPr>
            <a:r>
              <a:rPr lang="en-US" sz="3200" b="1" dirty="0" smtClean="0">
                <a:solidFill>
                  <a:srgbClr val="B10E34"/>
                </a:solidFill>
              </a:rPr>
              <a:t>Not in </a:t>
            </a:r>
            <a:r>
              <a:rPr lang="en-US" sz="3200" b="1" dirty="0">
                <a:solidFill>
                  <a:srgbClr val="B10E34"/>
                </a:solidFill>
              </a:rPr>
              <a:t>M</a:t>
            </a:r>
            <a:r>
              <a:rPr lang="en-US" sz="3200" b="1" dirty="0" smtClean="0">
                <a:solidFill>
                  <a:srgbClr val="B10E34"/>
                </a:solidFill>
              </a:rPr>
              <a:t>y Establishment!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B10E34"/>
                </a:solidFill>
              </a:rPr>
              <a:t>Closed Cultures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/>
              <a:t>The </a:t>
            </a:r>
            <a:r>
              <a:rPr lang="en-US" sz="2800" b="1" dirty="0" smtClean="0"/>
              <a:t>Clinical Team</a:t>
            </a:r>
            <a:endParaRPr lang="en-US" sz="2800" b="1" dirty="0"/>
          </a:p>
          <a:p>
            <a:pPr algn="ctr">
              <a:buNone/>
            </a:pPr>
            <a:endParaRPr lang="en-US" sz="3200" b="1" dirty="0" smtClean="0"/>
          </a:p>
          <a:p>
            <a:pPr>
              <a:buNone/>
            </a:pP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9990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Opening Up 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592866" y="1286494"/>
            <a:ext cx="10360055" cy="4183341"/>
          </a:xfrm>
        </p:spPr>
        <p:txBody>
          <a:bodyPr>
            <a:noAutofit/>
          </a:bodyPr>
          <a:lstStyle/>
          <a:p>
            <a:r>
              <a:rPr lang="en-GB" sz="2400" dirty="0" smtClean="0"/>
              <a:t>If closed cultures are like a stinky fish how do we: 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dentify and acknowledge when it has occurred?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Get rid of it when it is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Prevent it from happening in the first place?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r>
              <a:rPr lang="en-GB" sz="2400" dirty="0" smtClean="0"/>
              <a:t>Who is responsible for these solutions?...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				EVERYONE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94" y="1566333"/>
            <a:ext cx="5226206" cy="2895601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8216921" y="1621650"/>
            <a:ext cx="2736000" cy="278496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The Impact of Change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592866" y="1286494"/>
            <a:ext cx="10360055" cy="4183341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r>
              <a:rPr lang="en-GB" sz="2000" i="1" dirty="0" smtClean="0"/>
              <a:t>I whistle blew, which led to investigations and more input from our managers. The people who had been there from the start left and </a:t>
            </a:r>
            <a:r>
              <a:rPr lang="en-GB" sz="2000" i="1" dirty="0"/>
              <a:t>the rest of the team were able to </a:t>
            </a:r>
            <a:r>
              <a:rPr lang="en-GB" sz="2000" i="1" dirty="0" smtClean="0"/>
              <a:t>become </a:t>
            </a:r>
            <a:r>
              <a:rPr lang="en-GB" sz="2000" i="1" dirty="0"/>
              <a:t>more open and transparent. The team and management worked together, with people taking ownership of individual </a:t>
            </a:r>
            <a:r>
              <a:rPr lang="en-GB" sz="2000" i="1" dirty="0" smtClean="0"/>
              <a:t>tasks to </a:t>
            </a:r>
            <a:r>
              <a:rPr lang="en-GB" sz="2000" i="1" dirty="0"/>
              <a:t>make sure they were being done correctly. </a:t>
            </a:r>
            <a:r>
              <a:rPr lang="en-GB" sz="2000" i="1" dirty="0" smtClean="0"/>
              <a:t>We began working as a team. </a:t>
            </a:r>
          </a:p>
          <a:p>
            <a:endParaRPr lang="en-GB" sz="2000" dirty="0"/>
          </a:p>
          <a:p>
            <a:r>
              <a:rPr lang="en-GB" sz="2000" i="1" dirty="0" smtClean="0"/>
              <a:t>We now see management </a:t>
            </a:r>
            <a:r>
              <a:rPr lang="en-GB" sz="2000" i="1" dirty="0"/>
              <a:t>more than ever before, nothing is hidden or being done in a way that it shouldn’t be. Everyone is following guidance and working with management to suggest changes and </a:t>
            </a:r>
            <a:r>
              <a:rPr lang="en-GB" sz="2000" i="1" dirty="0" smtClean="0"/>
              <a:t>help Jackie to progress… And Jackie seems so much happier. </a:t>
            </a:r>
            <a:endParaRPr lang="en-GB" sz="20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" name="439C6C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9212" y="464508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6962" y="1410842"/>
            <a:ext cx="8855411" cy="21857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68276C"/>
                </a:solidFill>
              </a:rPr>
              <a:t>Any Questions</a:t>
            </a:r>
            <a:r>
              <a:rPr lang="en-GB" sz="3200" b="1" dirty="0" smtClean="0">
                <a:solidFill>
                  <a:srgbClr val="68276C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/>
              <a:t>Jason Bardell </a:t>
            </a:r>
            <a:r>
              <a:rPr lang="en-GB" sz="2000" dirty="0" smtClean="0"/>
              <a:t>– Deputy Clinical Team Director and Director of the Forensic Team 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Email: Jason.Bardell@Dimensions-uk.org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/>
              <a:t>Heather McLeod-Oates </a:t>
            </a:r>
            <a:r>
              <a:rPr lang="en-GB" sz="2000" dirty="0" smtClean="0"/>
              <a:t>– Senior Clinical Practitioner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Email: Heather.McLeod-Oates@Dimensions-uk.org</a:t>
            </a:r>
          </a:p>
          <a:p>
            <a:pPr>
              <a:lnSpc>
                <a:spcPct val="150000"/>
              </a:lnSpc>
            </a:pPr>
            <a:endParaRPr lang="en-GB" sz="2000" b="1" dirty="0">
              <a:solidFill>
                <a:srgbClr val="682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162791" y="2098042"/>
            <a:ext cx="2151825" cy="8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Open discussion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24" y="2220891"/>
            <a:ext cx="4068913" cy="2644793"/>
          </a:xfrm>
          <a:prstGeom prst="rect">
            <a:avLst/>
          </a:prstGeom>
        </p:spPr>
      </p:pic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439234" y="5000080"/>
            <a:ext cx="2515390" cy="5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Share experiences</a:t>
            </a:r>
            <a:endParaRPr lang="en-US" altLang="en-US" sz="2400" dirty="0" smtClean="0">
              <a:latin typeface="Gill Sans MT" panose="020B0502020104020203" pitchFamily="34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236355" y="1160275"/>
            <a:ext cx="2515390" cy="5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Ask questions</a:t>
            </a:r>
            <a:endParaRPr lang="en-US" altLang="en-US" sz="2400" dirty="0" smtClean="0">
              <a:latin typeface="Gill Sans MT" panose="020B0502020104020203" pitchFamily="34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8126568" y="4613713"/>
            <a:ext cx="2112136" cy="5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Be courageous</a:t>
            </a:r>
            <a:endParaRPr lang="en-US" altLang="en-US" sz="2400" dirty="0" smtClean="0">
              <a:latin typeface="Gill Sans MT" panose="020B0502020104020203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439234" y="2220891"/>
            <a:ext cx="1925918" cy="8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3308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Be honest with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ourselves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Stinky Fish</a:t>
            </a:r>
            <a:endParaRPr lang="en-GB" sz="3800" b="1" dirty="0">
              <a:solidFill>
                <a:srgbClr val="68276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885" y="3533066"/>
            <a:ext cx="5026785" cy="278511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9131" y="1224357"/>
            <a:ext cx="10360055" cy="48544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A427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If someone brought a stinky fish into your workplace or home…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would you feel?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would happen if we left it?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Who is responsible for getting rid of it?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needs to happen to get rid of it? 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0463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What is a Closed Culture?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508046" y="2855692"/>
            <a:ext cx="10360055" cy="967333"/>
          </a:xfrm>
        </p:spPr>
        <p:txBody>
          <a:bodyPr>
            <a:noAutofit/>
          </a:bodyPr>
          <a:lstStyle/>
          <a:p>
            <a:pPr algn="r"/>
            <a:r>
              <a:rPr lang="en-GB" sz="2400" i="1" dirty="0" smtClean="0"/>
              <a:t>‘a </a:t>
            </a:r>
            <a:r>
              <a:rPr lang="en-GB" sz="2400" i="1" dirty="0"/>
              <a:t>poor culture that can lead to harm, including human rights breaches such as </a:t>
            </a:r>
            <a:r>
              <a:rPr lang="en-GB" sz="2400" i="1" dirty="0" smtClean="0"/>
              <a:t>abuse’ </a:t>
            </a:r>
            <a:r>
              <a:rPr lang="en-GB" sz="2400" dirty="0" smtClean="0"/>
              <a:t>– Care Quality Commission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72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What are the Warning Signs?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9134" y="1114477"/>
            <a:ext cx="10233285" cy="4530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A4279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Mismatch between someone’s behaviour and what is written in records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People not sharing information where it is necessary.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Care plans not being individualised or reflecting the person's voice.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Potentially punitive approach to care.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Slow responses to people’s distress.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Blanket restrictions are in place and are not necessarily the least restrictive option.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People belittling, excluding or taunting people</a:t>
            </a:r>
            <a:r>
              <a:rPr lang="en-GB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People not reporting concerns.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is “cliques” within a team – In-group/out-group</a:t>
            </a:r>
            <a:endParaRPr lang="en-GB" sz="2000" dirty="0"/>
          </a:p>
        </p:txBody>
      </p:sp>
      <p:pic>
        <p:nvPicPr>
          <p:cNvPr id="1026" name="Picture 2" descr="Warning signs | Free SV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27" y="3966381"/>
            <a:ext cx="2081953" cy="20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The Impact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5800" y="1891145"/>
            <a:ext cx="4516582" cy="3719946"/>
          </a:xfrm>
          <a:prstGeom prst="ellipse">
            <a:avLst/>
          </a:prstGeom>
          <a:solidFill>
            <a:srgbClr val="FFFE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endParaRPr lang="en-GB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People We Work Alongside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Lower </a:t>
            </a:r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quality of life </a:t>
            </a:r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Breaches in rights</a:t>
            </a:r>
            <a:endParaRPr lang="en-GB" dirty="0"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Gill Sans MT" panose="020B0502020104020203" pitchFamily="34" charset="0"/>
              </a:rPr>
              <a:t>Bullying</a:t>
            </a:r>
            <a:endParaRPr lang="en-GB" dirty="0"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Gill Sans MT" panose="020B0502020104020203" pitchFamily="34" charset="0"/>
              </a:rPr>
              <a:t>Systematic 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abuse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Fear of not being believed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Communicating distress </a:t>
            </a:r>
          </a:p>
          <a:p>
            <a:pPr algn="ctr"/>
            <a:endParaRPr lang="en-GB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4200" y="1891145"/>
            <a:ext cx="4516582" cy="37199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Professionals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Bullying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Isolation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Mental </a:t>
            </a:r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illness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Sickness (potentially long-term</a:t>
            </a:r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Retention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Lack of oversight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Feeling devalued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19945" y="1891145"/>
            <a:ext cx="4516582" cy="37199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People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Bullying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Isolation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Mental Illness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Sickness (potentially long-term</a:t>
            </a:r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)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Retention (job or provider)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Lower quality of life </a:t>
            </a:r>
          </a:p>
          <a:p>
            <a:pPr algn="ctr"/>
            <a:r>
              <a:rPr lang="en-GB" dirty="0">
                <a:solidFill>
                  <a:srgbClr val="000000"/>
                </a:solidFill>
                <a:latin typeface="Gill Sans MT" panose="020B0502020104020203" pitchFamily="34" charset="0"/>
              </a:rPr>
              <a:t>Breaches </a:t>
            </a:r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of rights</a:t>
            </a:r>
            <a:endParaRPr lang="en-GB" dirty="0">
              <a:latin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Systematic abuse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Fear of not being believed</a:t>
            </a:r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25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7.40741E-7 L -0.26237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What Stops YOU from speaking up?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592866" y="1362694"/>
            <a:ext cx="10360055" cy="41833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Becoming excluded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Losing a sense of 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Rupturing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Becoming accustomed to the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Lack of communication with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Feeling isolated and a lack of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High workload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Fear of 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Fear of consequences </a:t>
            </a:r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5685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Truth to Power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0"/>
          </p:nvPr>
        </p:nvSpPr>
        <p:spPr>
          <a:xfrm>
            <a:off x="626733" y="1227227"/>
            <a:ext cx="10360055" cy="4183341"/>
          </a:xfrm>
        </p:spPr>
        <p:txBody>
          <a:bodyPr>
            <a:noAutofit/>
          </a:bodyPr>
          <a:lstStyle/>
          <a:p>
            <a:r>
              <a:rPr lang="en-GB" sz="2400" dirty="0"/>
              <a:t>If people feel that they cannot speak up – they will </a:t>
            </a:r>
            <a:r>
              <a:rPr lang="en-GB" sz="2400" dirty="0" smtClean="0"/>
              <a:t>not</a:t>
            </a:r>
          </a:p>
          <a:p>
            <a:endParaRPr lang="en-GB" sz="2400" dirty="0"/>
          </a:p>
          <a:p>
            <a:r>
              <a:rPr lang="en-GB" sz="2400" dirty="0" smtClean="0"/>
              <a:t>Top tips: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Debriefs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Assertiveness Skills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Complacency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Supervision/one to 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Mental Health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Reverse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Whistleblowing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703" y="2022763"/>
            <a:ext cx="3529787" cy="24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3152" y="318367"/>
            <a:ext cx="11119214" cy="666641"/>
          </a:xfrm>
        </p:spPr>
        <p:txBody>
          <a:bodyPr>
            <a:noAutofit/>
          </a:bodyPr>
          <a:lstStyle/>
          <a:p>
            <a:r>
              <a:rPr lang="en-GB" sz="3800" b="1" dirty="0" smtClean="0">
                <a:solidFill>
                  <a:srgbClr val="68276C"/>
                </a:solidFill>
              </a:rPr>
              <a:t>Complacency</a:t>
            </a:r>
            <a:endParaRPr lang="en-GB" sz="3800" b="1" dirty="0">
              <a:solidFill>
                <a:srgbClr val="68276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7894" y="2980267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GB" sz="2000" u="sng" dirty="0">
                <a:hlinkClick r:id="rId3"/>
              </a:rPr>
              <a:t>https://360.articulate.com/review/content/f83c664f-73fb-4b61-a5ed-407ed32c767d/review</a:t>
            </a:r>
            <a:endParaRPr lang="en-GB" sz="2000" b="1" dirty="0" smtClean="0">
              <a:solidFill>
                <a:srgbClr val="682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sz="4000" b="1" dirty="0" smtClean="0">
            <a:solidFill>
              <a:srgbClr val="68276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F0084D2619E45897D916366586DC2" ma:contentTypeVersion="16" ma:contentTypeDescription="Create a new document." ma:contentTypeScope="" ma:versionID="2682b0ed967ce8e081d41f23cfb21f8a">
  <xsd:schema xmlns:xsd="http://www.w3.org/2001/XMLSchema" xmlns:xs="http://www.w3.org/2001/XMLSchema" xmlns:p="http://schemas.microsoft.com/office/2006/metadata/properties" xmlns:ns2="53e61792-80e9-49b3-ac7d-ef962a816aae" xmlns:ns3="7dc008a5-5ed2-4e05-8ecd-f2383eab7cb2" xmlns:ns4="3e24bc36-2db9-4dd4-83ef-e2c9c598d6d6" targetNamespace="http://schemas.microsoft.com/office/2006/metadata/properties" ma:root="true" ma:fieldsID="25f9d7d8e9262391ca199bbf9dabd76e" ns2:_="" ns3:_="" ns4:_="">
    <xsd:import namespace="53e61792-80e9-49b3-ac7d-ef962a816aae"/>
    <xsd:import namespace="7dc008a5-5ed2-4e05-8ecd-f2383eab7cb2"/>
    <xsd:import namespace="3e24bc36-2db9-4dd4-83ef-e2c9c598d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61792-80e9-49b3-ac7d-ef962a816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008a5-5ed2-4e05-8ecd-f2383eab7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4bc36-2db9-4dd4-83ef-e2c9c598d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0af78cc-2973-4a23-bd92-945edf927c43}" ma:internalName="TaxCatchAll" ma:showField="CatchAllData" ma:web="3e24bc36-2db9-4dd4-83ef-e2c9c598d6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6b569b-509a-467d-b105-d97728d3fc11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e61792-80e9-49b3-ac7d-ef962a816aae">
      <Terms xmlns="http://schemas.microsoft.com/office/infopath/2007/PartnerControls"/>
    </lcf76f155ced4ddcb4097134ff3c332f>
    <TaxCatchAll xmlns="3e24bc36-2db9-4dd4-83ef-e2c9c598d6d6" xsi:nil="true"/>
  </documentManagement>
</p:properties>
</file>

<file path=customXml/itemProps1.xml><?xml version="1.0" encoding="utf-8"?>
<ds:datastoreItem xmlns:ds="http://schemas.openxmlformats.org/officeDocument/2006/customXml" ds:itemID="{46FFD383-AC00-4A85-8C44-EF0F6CC3F314}"/>
</file>

<file path=customXml/itemProps2.xml><?xml version="1.0" encoding="utf-8"?>
<ds:datastoreItem xmlns:ds="http://schemas.openxmlformats.org/officeDocument/2006/customXml" ds:itemID="{E0B5A675-27FD-49B3-83FD-A10A6498F9B8}"/>
</file>

<file path=customXml/itemProps3.xml><?xml version="1.0" encoding="utf-8"?>
<ds:datastoreItem xmlns:ds="http://schemas.openxmlformats.org/officeDocument/2006/customXml" ds:itemID="{BAF62355-78F7-489A-9C06-48CAEF6BCA40}"/>
</file>

<file path=customXml/itemProps4.xml><?xml version="1.0" encoding="utf-8"?>
<ds:datastoreItem xmlns:ds="http://schemas.openxmlformats.org/officeDocument/2006/customXml" ds:itemID="{1F92C04F-8409-4E82-820A-22FDE648E80D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5354</TotalTime>
  <Words>1792</Words>
  <Application>Microsoft Office PowerPoint</Application>
  <PresentationFormat>Widescreen</PresentationFormat>
  <Paragraphs>319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Tahoma</vt:lpstr>
      <vt:lpstr>Wingdings</vt:lpstr>
      <vt:lpstr>Office Theme</vt:lpstr>
      <vt:lpstr>PowerPoint Presentation</vt:lpstr>
      <vt:lpstr>PowerPoint Presentation</vt:lpstr>
      <vt:lpstr>Stinky Fish</vt:lpstr>
      <vt:lpstr>What is a Closed Culture?</vt:lpstr>
      <vt:lpstr>What are the Warning Signs?</vt:lpstr>
      <vt:lpstr>The Impact</vt:lpstr>
      <vt:lpstr>What Stops YOU from speaking up?</vt:lpstr>
      <vt:lpstr>Truth to Power</vt:lpstr>
      <vt:lpstr>Complacency</vt:lpstr>
      <vt:lpstr>Opening Up </vt:lpstr>
      <vt:lpstr>The Impact of Change</vt:lpstr>
      <vt:lpstr>PowerPoint Presentation</vt:lpstr>
    </vt:vector>
  </TitlesOfParts>
  <Company>Dimensions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Toon</dc:creator>
  <cp:lastModifiedBy>Luke Ilett MacKie</cp:lastModifiedBy>
  <cp:revision>157</cp:revision>
  <dcterms:created xsi:type="dcterms:W3CDTF">2017-03-23T10:56:31Z</dcterms:created>
  <dcterms:modified xsi:type="dcterms:W3CDTF">2023-02-20T13:18:54Z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0x01010025DF0084D2619E45897D916366586DC2</vt:lpwstr>
  </property>
</Properties>
</file>