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69" r:id="rId4"/>
    <p:sldId id="262" r:id="rId5"/>
    <p:sldId id="264" r:id="rId6"/>
    <p:sldId id="261" r:id="rId7"/>
    <p:sldId id="268" r:id="rId8"/>
    <p:sldId id="267" r:id="rId9"/>
    <p:sldId id="258" r:id="rId10"/>
    <p:sldId id="257"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392" autoAdjust="0"/>
  </p:normalViewPr>
  <p:slideViewPr>
    <p:cSldViewPr snapToGrid="0">
      <p:cViewPr varScale="1">
        <p:scale>
          <a:sx n="75" d="100"/>
          <a:sy n="75" d="100"/>
        </p:scale>
        <p:origin x="19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307C6-683E-423F-878B-6BA75FF1B0F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8AE9A9A-AE9A-4D66-B594-912D88DE513D}">
      <dgm:prSet/>
      <dgm:spPr/>
      <dgm:t>
        <a:bodyPr/>
        <a:lstStyle/>
        <a:p>
          <a:r>
            <a:rPr lang="en-US" dirty="0"/>
            <a:t>Judge’s decision was to allow only a highly supervised contact session. </a:t>
          </a:r>
        </a:p>
      </dgm:t>
    </dgm:pt>
    <dgm:pt modelId="{603BCB46-3A40-493A-82CF-B5D372A61647}" type="parTrans" cxnId="{DCBDB4DF-0518-4A6C-8C9F-280DE1A4C142}">
      <dgm:prSet/>
      <dgm:spPr/>
      <dgm:t>
        <a:bodyPr/>
        <a:lstStyle/>
        <a:p>
          <a:endParaRPr lang="en-US"/>
        </a:p>
      </dgm:t>
    </dgm:pt>
    <dgm:pt modelId="{3AE2213A-219F-4EA2-9848-98B1E707B325}" type="sibTrans" cxnId="{DCBDB4DF-0518-4A6C-8C9F-280DE1A4C142}">
      <dgm:prSet/>
      <dgm:spPr/>
      <dgm:t>
        <a:bodyPr/>
        <a:lstStyle/>
        <a:p>
          <a:endParaRPr lang="en-US"/>
        </a:p>
      </dgm:t>
    </dgm:pt>
    <dgm:pt modelId="{B483E8F2-FEBF-4574-877A-1544868B07C6}">
      <dgm:prSet/>
      <dgm:spPr/>
      <dgm:t>
        <a:bodyPr/>
        <a:lstStyle/>
        <a:p>
          <a:r>
            <a:rPr lang="en-US" dirty="0"/>
            <a:t>In effect the court was asked to limit the autonomy and freedoms of KF. Bail conditions </a:t>
          </a:r>
          <a:r>
            <a:rPr lang="en-US" u="sng" dirty="0"/>
            <a:t>could</a:t>
          </a:r>
          <a:r>
            <a:rPr lang="en-US" dirty="0"/>
            <a:t> have been imposed to restrict KW</a:t>
          </a:r>
        </a:p>
      </dgm:t>
    </dgm:pt>
    <dgm:pt modelId="{064CD573-2477-42E1-9798-1F55EEF22117}" type="parTrans" cxnId="{8DF4A2AB-EC87-46C6-9981-9171267170B0}">
      <dgm:prSet/>
      <dgm:spPr/>
      <dgm:t>
        <a:bodyPr/>
        <a:lstStyle/>
        <a:p>
          <a:endParaRPr lang="en-US"/>
        </a:p>
      </dgm:t>
    </dgm:pt>
    <dgm:pt modelId="{68241648-8587-4A7A-B46A-918B6CA91FD9}" type="sibTrans" cxnId="{8DF4A2AB-EC87-46C6-9981-9171267170B0}">
      <dgm:prSet/>
      <dgm:spPr/>
      <dgm:t>
        <a:bodyPr/>
        <a:lstStyle/>
        <a:p>
          <a:endParaRPr lang="en-US"/>
        </a:p>
      </dgm:t>
    </dgm:pt>
    <dgm:pt modelId="{511B7879-76EC-4958-9DA2-E31530D4725D}">
      <dgm:prSet/>
      <dgm:spPr/>
      <dgm:t>
        <a:bodyPr/>
        <a:lstStyle/>
        <a:p>
          <a:r>
            <a:rPr lang="en-US" b="0" i="0" dirty="0"/>
            <a:t>The judge noted that the lack of bail conditions meant that only the COP proceedings offered KF any protection.</a:t>
          </a:r>
          <a:endParaRPr lang="en-US" dirty="0"/>
        </a:p>
      </dgm:t>
    </dgm:pt>
    <dgm:pt modelId="{4A0CC3E3-ECA8-41DF-A445-4A9D06D1B3D1}" type="parTrans" cxnId="{4600B938-F7B7-4ED8-BD9B-A52A80AA4FFF}">
      <dgm:prSet/>
      <dgm:spPr/>
      <dgm:t>
        <a:bodyPr/>
        <a:lstStyle/>
        <a:p>
          <a:endParaRPr lang="en-US"/>
        </a:p>
      </dgm:t>
    </dgm:pt>
    <dgm:pt modelId="{37601050-C75A-4D2A-837E-45E66C90E713}" type="sibTrans" cxnId="{4600B938-F7B7-4ED8-BD9B-A52A80AA4FFF}">
      <dgm:prSet/>
      <dgm:spPr/>
      <dgm:t>
        <a:bodyPr/>
        <a:lstStyle/>
        <a:p>
          <a:endParaRPr lang="en-US"/>
        </a:p>
      </dgm:t>
    </dgm:pt>
    <dgm:pt modelId="{F50457ED-3290-419F-B27F-4CC16DAD3EC9}">
      <dgm:prSet/>
      <dgm:spPr/>
      <dgm:t>
        <a:bodyPr/>
        <a:lstStyle/>
        <a:p>
          <a:r>
            <a:rPr lang="en-US"/>
            <a:t>“</a:t>
          </a:r>
          <a:r>
            <a:rPr lang="en-US" i="1"/>
            <a:t>I’m being treated like a child… I can make my own decisions. I want my freedom</a:t>
          </a:r>
          <a:r>
            <a:rPr lang="en-US"/>
            <a:t>”</a:t>
          </a:r>
        </a:p>
      </dgm:t>
    </dgm:pt>
    <dgm:pt modelId="{F8160DA3-33DF-40DE-8AC4-10C0E791519D}" type="parTrans" cxnId="{F472EEFE-B65E-4E2E-A43B-193B02218183}">
      <dgm:prSet/>
      <dgm:spPr/>
      <dgm:t>
        <a:bodyPr/>
        <a:lstStyle/>
        <a:p>
          <a:endParaRPr lang="en-US"/>
        </a:p>
      </dgm:t>
    </dgm:pt>
    <dgm:pt modelId="{6F32487C-5D2D-43D9-AD54-8876E99AAA67}" type="sibTrans" cxnId="{F472EEFE-B65E-4E2E-A43B-193B02218183}">
      <dgm:prSet/>
      <dgm:spPr/>
      <dgm:t>
        <a:bodyPr/>
        <a:lstStyle/>
        <a:p>
          <a:endParaRPr lang="en-US"/>
        </a:p>
      </dgm:t>
    </dgm:pt>
    <dgm:pt modelId="{7140B9EE-3BB8-4FA1-AA37-B39E7B5348D4}" type="pres">
      <dgm:prSet presAssocID="{046307C6-683E-423F-878B-6BA75FF1B0FD}" presName="vert0" presStyleCnt="0">
        <dgm:presLayoutVars>
          <dgm:dir/>
          <dgm:animOne val="branch"/>
          <dgm:animLvl val="lvl"/>
        </dgm:presLayoutVars>
      </dgm:prSet>
      <dgm:spPr/>
    </dgm:pt>
    <dgm:pt modelId="{AA8BC7FB-961D-4E2B-93D6-A506E1EDD36B}" type="pres">
      <dgm:prSet presAssocID="{88AE9A9A-AE9A-4D66-B594-912D88DE513D}" presName="thickLine" presStyleLbl="alignNode1" presStyleIdx="0" presStyleCnt="4"/>
      <dgm:spPr/>
    </dgm:pt>
    <dgm:pt modelId="{F5D2F4B4-07F0-4F3D-AD15-B90C6F5559D8}" type="pres">
      <dgm:prSet presAssocID="{88AE9A9A-AE9A-4D66-B594-912D88DE513D}" presName="horz1" presStyleCnt="0"/>
      <dgm:spPr/>
    </dgm:pt>
    <dgm:pt modelId="{FB9A4A0A-E228-43B8-9AD8-9B1CD0C7D3E0}" type="pres">
      <dgm:prSet presAssocID="{88AE9A9A-AE9A-4D66-B594-912D88DE513D}" presName="tx1" presStyleLbl="revTx" presStyleIdx="0" presStyleCnt="4"/>
      <dgm:spPr/>
    </dgm:pt>
    <dgm:pt modelId="{A035CEC2-F91C-4CD6-A8F8-8FBF47EE81C0}" type="pres">
      <dgm:prSet presAssocID="{88AE9A9A-AE9A-4D66-B594-912D88DE513D}" presName="vert1" presStyleCnt="0"/>
      <dgm:spPr/>
    </dgm:pt>
    <dgm:pt modelId="{35ABF3A6-18D9-4FAE-A76A-DBF58220CC9E}" type="pres">
      <dgm:prSet presAssocID="{B483E8F2-FEBF-4574-877A-1544868B07C6}" presName="thickLine" presStyleLbl="alignNode1" presStyleIdx="1" presStyleCnt="4"/>
      <dgm:spPr/>
    </dgm:pt>
    <dgm:pt modelId="{BBAEF018-266F-42C8-8D11-7EE8FDFF79C6}" type="pres">
      <dgm:prSet presAssocID="{B483E8F2-FEBF-4574-877A-1544868B07C6}" presName="horz1" presStyleCnt="0"/>
      <dgm:spPr/>
    </dgm:pt>
    <dgm:pt modelId="{62EECDC7-BECC-42B9-8D72-8113BA82ED7B}" type="pres">
      <dgm:prSet presAssocID="{B483E8F2-FEBF-4574-877A-1544868B07C6}" presName="tx1" presStyleLbl="revTx" presStyleIdx="1" presStyleCnt="4"/>
      <dgm:spPr/>
    </dgm:pt>
    <dgm:pt modelId="{6B7B9FAC-C038-499A-9006-4E6876D789C3}" type="pres">
      <dgm:prSet presAssocID="{B483E8F2-FEBF-4574-877A-1544868B07C6}" presName="vert1" presStyleCnt="0"/>
      <dgm:spPr/>
    </dgm:pt>
    <dgm:pt modelId="{E4E7B0D9-6501-440C-9C04-1EB3F9FB6ADD}" type="pres">
      <dgm:prSet presAssocID="{511B7879-76EC-4958-9DA2-E31530D4725D}" presName="thickLine" presStyleLbl="alignNode1" presStyleIdx="2" presStyleCnt="4"/>
      <dgm:spPr/>
    </dgm:pt>
    <dgm:pt modelId="{D4505B42-7582-401B-A2FC-6CE23D85A24A}" type="pres">
      <dgm:prSet presAssocID="{511B7879-76EC-4958-9DA2-E31530D4725D}" presName="horz1" presStyleCnt="0"/>
      <dgm:spPr/>
    </dgm:pt>
    <dgm:pt modelId="{85597979-3AAF-4394-8D6A-06B97BB625B8}" type="pres">
      <dgm:prSet presAssocID="{511B7879-76EC-4958-9DA2-E31530D4725D}" presName="tx1" presStyleLbl="revTx" presStyleIdx="2" presStyleCnt="4"/>
      <dgm:spPr/>
    </dgm:pt>
    <dgm:pt modelId="{B208D9D1-D32B-4A40-8C6B-B084587CCE03}" type="pres">
      <dgm:prSet presAssocID="{511B7879-76EC-4958-9DA2-E31530D4725D}" presName="vert1" presStyleCnt="0"/>
      <dgm:spPr/>
    </dgm:pt>
    <dgm:pt modelId="{D041B5B0-5B7B-4F2A-9D98-AD1A28C93AF4}" type="pres">
      <dgm:prSet presAssocID="{F50457ED-3290-419F-B27F-4CC16DAD3EC9}" presName="thickLine" presStyleLbl="alignNode1" presStyleIdx="3" presStyleCnt="4"/>
      <dgm:spPr/>
    </dgm:pt>
    <dgm:pt modelId="{CB6063BE-1DC7-4023-A884-B4505738110F}" type="pres">
      <dgm:prSet presAssocID="{F50457ED-3290-419F-B27F-4CC16DAD3EC9}" presName="horz1" presStyleCnt="0"/>
      <dgm:spPr/>
    </dgm:pt>
    <dgm:pt modelId="{08FB9602-740D-4FCE-8D93-8863B4434417}" type="pres">
      <dgm:prSet presAssocID="{F50457ED-3290-419F-B27F-4CC16DAD3EC9}" presName="tx1" presStyleLbl="revTx" presStyleIdx="3" presStyleCnt="4"/>
      <dgm:spPr/>
    </dgm:pt>
    <dgm:pt modelId="{34AA322E-B126-428D-90D4-5AAE0E45C6C0}" type="pres">
      <dgm:prSet presAssocID="{F50457ED-3290-419F-B27F-4CC16DAD3EC9}" presName="vert1" presStyleCnt="0"/>
      <dgm:spPr/>
    </dgm:pt>
  </dgm:ptLst>
  <dgm:cxnLst>
    <dgm:cxn modelId="{1C323E0A-0C5D-4CFB-83AD-CBD9CB638997}" type="presOf" srcId="{511B7879-76EC-4958-9DA2-E31530D4725D}" destId="{85597979-3AAF-4394-8D6A-06B97BB625B8}" srcOrd="0" destOrd="0" presId="urn:microsoft.com/office/officeart/2008/layout/LinedList"/>
    <dgm:cxn modelId="{58AE781B-B182-453C-BE8C-889CA9D5835B}" type="presOf" srcId="{F50457ED-3290-419F-B27F-4CC16DAD3EC9}" destId="{08FB9602-740D-4FCE-8D93-8863B4434417}" srcOrd="0" destOrd="0" presId="urn:microsoft.com/office/officeart/2008/layout/LinedList"/>
    <dgm:cxn modelId="{4600B938-F7B7-4ED8-BD9B-A52A80AA4FFF}" srcId="{046307C6-683E-423F-878B-6BA75FF1B0FD}" destId="{511B7879-76EC-4958-9DA2-E31530D4725D}" srcOrd="2" destOrd="0" parTransId="{4A0CC3E3-ECA8-41DF-A445-4A9D06D1B3D1}" sibTransId="{37601050-C75A-4D2A-837E-45E66C90E713}"/>
    <dgm:cxn modelId="{8DF4A2AB-EC87-46C6-9981-9171267170B0}" srcId="{046307C6-683E-423F-878B-6BA75FF1B0FD}" destId="{B483E8F2-FEBF-4574-877A-1544868B07C6}" srcOrd="1" destOrd="0" parTransId="{064CD573-2477-42E1-9798-1F55EEF22117}" sibTransId="{68241648-8587-4A7A-B46A-918B6CA91FD9}"/>
    <dgm:cxn modelId="{CF0F11B0-E144-430E-8AAB-A532B8DFBD3B}" type="presOf" srcId="{B483E8F2-FEBF-4574-877A-1544868B07C6}" destId="{62EECDC7-BECC-42B9-8D72-8113BA82ED7B}" srcOrd="0" destOrd="0" presId="urn:microsoft.com/office/officeart/2008/layout/LinedList"/>
    <dgm:cxn modelId="{DCBDB4DF-0518-4A6C-8C9F-280DE1A4C142}" srcId="{046307C6-683E-423F-878B-6BA75FF1B0FD}" destId="{88AE9A9A-AE9A-4D66-B594-912D88DE513D}" srcOrd="0" destOrd="0" parTransId="{603BCB46-3A40-493A-82CF-B5D372A61647}" sibTransId="{3AE2213A-219F-4EA2-9848-98B1E707B325}"/>
    <dgm:cxn modelId="{411BF0E8-145C-4543-9F58-F7CF6CA9452E}" type="presOf" srcId="{88AE9A9A-AE9A-4D66-B594-912D88DE513D}" destId="{FB9A4A0A-E228-43B8-9AD8-9B1CD0C7D3E0}" srcOrd="0" destOrd="0" presId="urn:microsoft.com/office/officeart/2008/layout/LinedList"/>
    <dgm:cxn modelId="{739CE2F7-1C92-41FD-96AC-784CAA3CDBBA}" type="presOf" srcId="{046307C6-683E-423F-878B-6BA75FF1B0FD}" destId="{7140B9EE-3BB8-4FA1-AA37-B39E7B5348D4}" srcOrd="0" destOrd="0" presId="urn:microsoft.com/office/officeart/2008/layout/LinedList"/>
    <dgm:cxn modelId="{F472EEFE-B65E-4E2E-A43B-193B02218183}" srcId="{046307C6-683E-423F-878B-6BA75FF1B0FD}" destId="{F50457ED-3290-419F-B27F-4CC16DAD3EC9}" srcOrd="3" destOrd="0" parTransId="{F8160DA3-33DF-40DE-8AC4-10C0E791519D}" sibTransId="{6F32487C-5D2D-43D9-AD54-8876E99AAA67}"/>
    <dgm:cxn modelId="{A42D2D2B-ABAE-4844-9BEA-CC902E473897}" type="presParOf" srcId="{7140B9EE-3BB8-4FA1-AA37-B39E7B5348D4}" destId="{AA8BC7FB-961D-4E2B-93D6-A506E1EDD36B}" srcOrd="0" destOrd="0" presId="urn:microsoft.com/office/officeart/2008/layout/LinedList"/>
    <dgm:cxn modelId="{5B8A80A4-4E0B-4175-8222-9A1BAD67876A}" type="presParOf" srcId="{7140B9EE-3BB8-4FA1-AA37-B39E7B5348D4}" destId="{F5D2F4B4-07F0-4F3D-AD15-B90C6F5559D8}" srcOrd="1" destOrd="0" presId="urn:microsoft.com/office/officeart/2008/layout/LinedList"/>
    <dgm:cxn modelId="{071D40DC-7C0F-49A8-A3F3-3752333D99FF}" type="presParOf" srcId="{F5D2F4B4-07F0-4F3D-AD15-B90C6F5559D8}" destId="{FB9A4A0A-E228-43B8-9AD8-9B1CD0C7D3E0}" srcOrd="0" destOrd="0" presId="urn:microsoft.com/office/officeart/2008/layout/LinedList"/>
    <dgm:cxn modelId="{D26B3C33-A115-4E97-9457-CC08CF00115F}" type="presParOf" srcId="{F5D2F4B4-07F0-4F3D-AD15-B90C6F5559D8}" destId="{A035CEC2-F91C-4CD6-A8F8-8FBF47EE81C0}" srcOrd="1" destOrd="0" presId="urn:microsoft.com/office/officeart/2008/layout/LinedList"/>
    <dgm:cxn modelId="{172649E3-36EA-42EB-BAF5-CBA2F449998F}" type="presParOf" srcId="{7140B9EE-3BB8-4FA1-AA37-B39E7B5348D4}" destId="{35ABF3A6-18D9-4FAE-A76A-DBF58220CC9E}" srcOrd="2" destOrd="0" presId="urn:microsoft.com/office/officeart/2008/layout/LinedList"/>
    <dgm:cxn modelId="{F78CFE89-50AD-4642-8D20-8F558F1133B3}" type="presParOf" srcId="{7140B9EE-3BB8-4FA1-AA37-B39E7B5348D4}" destId="{BBAEF018-266F-42C8-8D11-7EE8FDFF79C6}" srcOrd="3" destOrd="0" presId="urn:microsoft.com/office/officeart/2008/layout/LinedList"/>
    <dgm:cxn modelId="{E2039937-7222-4FF9-9386-AB2B2983C513}" type="presParOf" srcId="{BBAEF018-266F-42C8-8D11-7EE8FDFF79C6}" destId="{62EECDC7-BECC-42B9-8D72-8113BA82ED7B}" srcOrd="0" destOrd="0" presId="urn:microsoft.com/office/officeart/2008/layout/LinedList"/>
    <dgm:cxn modelId="{2CCE7A97-96F6-4478-9194-4659B8B0CA13}" type="presParOf" srcId="{BBAEF018-266F-42C8-8D11-7EE8FDFF79C6}" destId="{6B7B9FAC-C038-499A-9006-4E6876D789C3}" srcOrd="1" destOrd="0" presId="urn:microsoft.com/office/officeart/2008/layout/LinedList"/>
    <dgm:cxn modelId="{DD3E6D9C-3F76-4E41-925A-CEE28F6C0A8B}" type="presParOf" srcId="{7140B9EE-3BB8-4FA1-AA37-B39E7B5348D4}" destId="{E4E7B0D9-6501-440C-9C04-1EB3F9FB6ADD}" srcOrd="4" destOrd="0" presId="urn:microsoft.com/office/officeart/2008/layout/LinedList"/>
    <dgm:cxn modelId="{1BF6F6B7-3A80-4D9C-9688-E87AEC9FB621}" type="presParOf" srcId="{7140B9EE-3BB8-4FA1-AA37-B39E7B5348D4}" destId="{D4505B42-7582-401B-A2FC-6CE23D85A24A}" srcOrd="5" destOrd="0" presId="urn:microsoft.com/office/officeart/2008/layout/LinedList"/>
    <dgm:cxn modelId="{B723C722-D6BB-463C-A9A6-863474106F1C}" type="presParOf" srcId="{D4505B42-7582-401B-A2FC-6CE23D85A24A}" destId="{85597979-3AAF-4394-8D6A-06B97BB625B8}" srcOrd="0" destOrd="0" presId="urn:microsoft.com/office/officeart/2008/layout/LinedList"/>
    <dgm:cxn modelId="{1D01C4FB-FCFD-482C-B8D9-F667A03677B5}" type="presParOf" srcId="{D4505B42-7582-401B-A2FC-6CE23D85A24A}" destId="{B208D9D1-D32B-4A40-8C6B-B084587CCE03}" srcOrd="1" destOrd="0" presId="urn:microsoft.com/office/officeart/2008/layout/LinedList"/>
    <dgm:cxn modelId="{DD790336-7A7B-46F5-A1E1-80BB12B747B0}" type="presParOf" srcId="{7140B9EE-3BB8-4FA1-AA37-B39E7B5348D4}" destId="{D041B5B0-5B7B-4F2A-9D98-AD1A28C93AF4}" srcOrd="6" destOrd="0" presId="urn:microsoft.com/office/officeart/2008/layout/LinedList"/>
    <dgm:cxn modelId="{526A02B5-DCAC-4044-8DB6-1F3EB1C2E011}" type="presParOf" srcId="{7140B9EE-3BB8-4FA1-AA37-B39E7B5348D4}" destId="{CB6063BE-1DC7-4023-A884-B4505738110F}" srcOrd="7" destOrd="0" presId="urn:microsoft.com/office/officeart/2008/layout/LinedList"/>
    <dgm:cxn modelId="{C44705AE-1F97-4333-A366-325EFE07CA89}" type="presParOf" srcId="{CB6063BE-1DC7-4023-A884-B4505738110F}" destId="{08FB9602-740D-4FCE-8D93-8863B4434417}" srcOrd="0" destOrd="0" presId="urn:microsoft.com/office/officeart/2008/layout/LinedList"/>
    <dgm:cxn modelId="{977A872C-7D86-484D-861C-DB2D84AF12BC}" type="presParOf" srcId="{CB6063BE-1DC7-4023-A884-B4505738110F}" destId="{34AA322E-B126-428D-90D4-5AAE0E45C6C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BC7FB-961D-4E2B-93D6-A506E1EDD36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A4A0A-E228-43B8-9AD8-9B1CD0C7D3E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Judge’s decision was to allow only a highly supervised contact session. </a:t>
          </a:r>
        </a:p>
      </dsp:txBody>
      <dsp:txXfrm>
        <a:off x="0" y="0"/>
        <a:ext cx="6900512" cy="1384035"/>
      </dsp:txXfrm>
    </dsp:sp>
    <dsp:sp modelId="{35ABF3A6-18D9-4FAE-A76A-DBF58220CC9E}">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ECDC7-BECC-42B9-8D72-8113BA82ED7B}">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 effect the court was asked to limit the autonomy and freedoms of KF. Bail conditions </a:t>
          </a:r>
          <a:r>
            <a:rPr lang="en-US" sz="2700" u="sng" kern="1200" dirty="0"/>
            <a:t>could</a:t>
          </a:r>
          <a:r>
            <a:rPr lang="en-US" sz="2700" kern="1200" dirty="0"/>
            <a:t> have been imposed to restrict KW</a:t>
          </a:r>
        </a:p>
      </dsp:txBody>
      <dsp:txXfrm>
        <a:off x="0" y="1384035"/>
        <a:ext cx="6900512" cy="1384035"/>
      </dsp:txXfrm>
    </dsp:sp>
    <dsp:sp modelId="{E4E7B0D9-6501-440C-9C04-1EB3F9FB6AD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97979-3AAF-4394-8D6A-06B97BB625B8}">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The judge noted that the lack of bail conditions meant that only the COP proceedings offered KF any protection.</a:t>
          </a:r>
          <a:endParaRPr lang="en-US" sz="2700" kern="1200" dirty="0"/>
        </a:p>
      </dsp:txBody>
      <dsp:txXfrm>
        <a:off x="0" y="2768070"/>
        <a:ext cx="6900512" cy="1384035"/>
      </dsp:txXfrm>
    </dsp:sp>
    <dsp:sp modelId="{D041B5B0-5B7B-4F2A-9D98-AD1A28C93AF4}">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B9602-740D-4FCE-8D93-8863B443441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t>
          </a:r>
          <a:r>
            <a:rPr lang="en-US" sz="2700" i="1" kern="1200"/>
            <a:t>I’m being treated like a child… I can make my own decisions. I want my freedom</a:t>
          </a:r>
          <a:r>
            <a:rPr lang="en-US" sz="2700" kern="1200"/>
            <a:t>”</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FBFC8-CFFD-4D0D-A16C-C35F2B335C92}" type="datetimeFigureOut">
              <a:rPr lang="en-GB" smtClean="0"/>
              <a:t>15/02/2023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2A0E5-E6CF-4C8F-BE7D-1D47C77E8F85}" type="slidenum">
              <a:rPr lang="en-GB" smtClean="0"/>
              <a:t>‹#›</a:t>
            </a:fld>
            <a:endParaRPr lang="en-GB"/>
          </a:p>
        </p:txBody>
      </p:sp>
    </p:spTree>
    <p:extLst>
      <p:ext uri="{BB962C8B-B14F-4D97-AF65-F5344CB8AC3E}">
        <p14:creationId xmlns:p14="http://schemas.microsoft.com/office/powerpoint/2010/main" val="75314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ilii.org/ew/cases/EWCOP/2020/19.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2A0E5-E6CF-4C8F-BE7D-1D47C77E8F85}" type="slidenum">
              <a:rPr lang="en-GB" smtClean="0"/>
              <a:t>1</a:t>
            </a:fld>
            <a:endParaRPr lang="en-GB"/>
          </a:p>
        </p:txBody>
      </p:sp>
    </p:spTree>
    <p:extLst>
      <p:ext uri="{BB962C8B-B14F-4D97-AF65-F5344CB8AC3E}">
        <p14:creationId xmlns:p14="http://schemas.microsoft.com/office/powerpoint/2010/main" val="283875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Calibri" panose="020F0502020204030204" pitchFamily="34" charset="0"/>
                <a:cs typeface="Arial" panose="020B0604020202020204" pitchFamily="34" charset="0"/>
              </a:rPr>
              <a:t>For us working with adults who might lack capacity for specific decisions. Do we need to reframe </a:t>
            </a:r>
            <a:r>
              <a:rPr lang="en-GB" sz="1200" u="sng" dirty="0">
                <a:latin typeface="Calibri" panose="020F0502020204030204" pitchFamily="34" charset="0"/>
                <a:cs typeface="Arial" panose="020B0604020202020204" pitchFamily="34" charset="0"/>
              </a:rPr>
              <a:t>our</a:t>
            </a:r>
            <a:r>
              <a:rPr lang="en-GB" sz="1200" dirty="0">
                <a:latin typeface="Calibri" panose="020F0502020204030204" pitchFamily="34" charset="0"/>
                <a:cs typeface="Arial" panose="020B0604020202020204" pitchFamily="34" charset="0"/>
              </a:rPr>
              <a:t> thinking. </a:t>
            </a:r>
          </a:p>
          <a:p>
            <a:pPr marL="0" indent="0">
              <a:buNone/>
            </a:pPr>
            <a:endParaRPr lang="en-GB" sz="1200" dirty="0">
              <a:latin typeface="Calibri" panose="020F0502020204030204" pitchFamily="34" charset="0"/>
              <a:cs typeface="Arial" panose="020B0604020202020204" pitchFamily="34" charset="0"/>
            </a:endParaRPr>
          </a:p>
          <a:p>
            <a:pPr marL="0" indent="0">
              <a:buNone/>
            </a:pPr>
            <a:r>
              <a:rPr lang="en-GB" sz="1200" dirty="0">
                <a:latin typeface="Calibri" panose="020F0502020204030204" pitchFamily="34" charset="0"/>
                <a:cs typeface="Arial" panose="020B0604020202020204" pitchFamily="34" charset="0"/>
              </a:rPr>
              <a:t>Have we heard terms such as ‘lifestyle choice’, ‘putting themselves at risk’ ? REFRAME THIS. They are people who are being exploited. Must avoid victim blaming.</a:t>
            </a:r>
          </a:p>
          <a:p>
            <a:pPr marL="0" indent="0">
              <a:buNone/>
            </a:pPr>
            <a:r>
              <a:rPr lang="en-GB" sz="1200" dirty="0">
                <a:effectLst/>
                <a:latin typeface="Calibri" panose="020F0502020204030204" pitchFamily="34" charset="0"/>
              </a:rPr>
              <a:t>Where an abuser is identified, the law should be used to restrict that person rather than P</a:t>
            </a:r>
            <a:endParaRPr lang="en-GB" sz="1200" dirty="0">
              <a:latin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A62A0E5-E6CF-4C8F-BE7D-1D47C77E8F85}" type="slidenum">
              <a:rPr lang="en-GB" smtClean="0"/>
              <a:t>10</a:t>
            </a:fld>
            <a:endParaRPr lang="en-GB"/>
          </a:p>
        </p:txBody>
      </p:sp>
    </p:spTree>
    <p:extLst>
      <p:ext uri="{BB962C8B-B14F-4D97-AF65-F5344CB8AC3E}">
        <p14:creationId xmlns:p14="http://schemas.microsoft.com/office/powerpoint/2010/main" val="405862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with a starting point!</a:t>
            </a:r>
          </a:p>
          <a:p>
            <a:endParaRPr lang="en-GB" dirty="0"/>
          </a:p>
          <a:p>
            <a:r>
              <a:rPr lang="en-GB" dirty="0"/>
              <a:t>Making Safeguarding personal is for the PERSON, not the perpetrator.</a:t>
            </a:r>
          </a:p>
          <a:p>
            <a:r>
              <a:rPr lang="en-GB" dirty="0"/>
              <a:t>Actions that restricts their choice, activities, and freedoms are not likely to be outcomes they want.</a:t>
            </a:r>
          </a:p>
          <a:p>
            <a:endParaRPr lang="en-GB" dirty="0"/>
          </a:p>
          <a:p>
            <a:pPr marL="0" marR="0">
              <a:spcBef>
                <a:spcPts val="0"/>
              </a:spcBef>
              <a:spcAft>
                <a:spcPts val="0"/>
              </a:spcAft>
            </a:pPr>
            <a:r>
              <a:rPr lang="en-GB" sz="1200" b="1" dirty="0">
                <a:effectLst/>
                <a:latin typeface="Calibri" panose="020F0502020204030204" pitchFamily="34" charset="0"/>
              </a:rPr>
              <a:t>What can we do differently:</a:t>
            </a:r>
            <a:endParaRPr lang="en-GB" sz="1200" dirty="0">
              <a:effectLst/>
              <a:latin typeface="Calibri" panose="020F0502020204030204" pitchFamily="34" charset="0"/>
            </a:endParaRPr>
          </a:p>
          <a:p>
            <a:pPr marL="0" marR="0">
              <a:spcBef>
                <a:spcPts val="0"/>
              </a:spcBef>
              <a:spcAft>
                <a:spcPts val="0"/>
              </a:spcAft>
            </a:pPr>
            <a:r>
              <a:rPr lang="en-GB" sz="1200" dirty="0">
                <a:effectLst/>
                <a:latin typeface="Calibri" panose="020F0502020204030204" pitchFamily="34" charset="0"/>
              </a:rPr>
              <a:t>Improved responses and joined up working with police identify perpetrators and to address abuser behaviour</a:t>
            </a:r>
          </a:p>
          <a:p>
            <a:pPr marL="0" marR="0">
              <a:spcBef>
                <a:spcPts val="0"/>
              </a:spcBef>
              <a:spcAft>
                <a:spcPts val="0"/>
              </a:spcAft>
            </a:pPr>
            <a:r>
              <a:rPr lang="en-GB" sz="1200" dirty="0">
                <a:effectLst/>
                <a:latin typeface="Calibri" panose="020F0502020204030204" pitchFamily="34" charset="0"/>
              </a:rPr>
              <a:t>Injunctions in COP. New tools such as DAPOs.</a:t>
            </a:r>
          </a:p>
          <a:p>
            <a:pPr marL="0" marR="0">
              <a:spcBef>
                <a:spcPts val="0"/>
              </a:spcBef>
              <a:spcAft>
                <a:spcPts val="0"/>
              </a:spcAft>
            </a:pPr>
            <a:r>
              <a:rPr lang="en-GB" sz="1200" dirty="0">
                <a:effectLst/>
                <a:latin typeface="Calibri" panose="020F0502020204030204" pitchFamily="34" charset="0"/>
              </a:rPr>
              <a:t> </a:t>
            </a:r>
          </a:p>
          <a:p>
            <a:pPr marL="0" marR="0">
              <a:spcBef>
                <a:spcPts val="0"/>
              </a:spcBef>
              <a:spcAft>
                <a:spcPts val="0"/>
              </a:spcAft>
            </a:pPr>
            <a:r>
              <a:rPr lang="en-GB" sz="1200" dirty="0">
                <a:effectLst/>
                <a:latin typeface="Calibri" panose="020F0502020204030204" pitchFamily="34" charset="0"/>
              </a:rPr>
              <a:t>Challenges:</a:t>
            </a:r>
          </a:p>
          <a:p>
            <a:pPr marL="0" marR="0">
              <a:spcBef>
                <a:spcPts val="0"/>
              </a:spcBef>
              <a:spcAft>
                <a:spcPts val="0"/>
              </a:spcAft>
            </a:pPr>
            <a:r>
              <a:rPr lang="en-GB" sz="1200" dirty="0">
                <a:effectLst/>
                <a:latin typeface="Calibri" panose="020F0502020204030204" pitchFamily="34" charset="0"/>
              </a:rPr>
              <a:t>Abusers sometimes unknown</a:t>
            </a:r>
          </a:p>
          <a:p>
            <a:pPr marL="0" marR="0">
              <a:spcBef>
                <a:spcPts val="0"/>
              </a:spcBef>
              <a:spcAft>
                <a:spcPts val="0"/>
              </a:spcAft>
            </a:pPr>
            <a:r>
              <a:rPr lang="en-GB" sz="1200" dirty="0">
                <a:effectLst/>
                <a:latin typeface="Calibri" panose="020F0502020204030204" pitchFamily="34" charset="0"/>
              </a:rPr>
              <a:t>We don’t always have the tools we would like</a:t>
            </a:r>
          </a:p>
          <a:p>
            <a:pPr marL="0" marR="0">
              <a:spcBef>
                <a:spcPts val="0"/>
              </a:spcBef>
              <a:spcAft>
                <a:spcPts val="0"/>
              </a:spcAft>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BUT… </a:t>
            </a:r>
            <a:r>
              <a:rPr lang="en-GB" sz="1200" b="0" dirty="0">
                <a:effectLst/>
                <a:latin typeface="Calibri" panose="020F0502020204030204" pitchFamily="34" charset="0"/>
              </a:rPr>
              <a:t>t</a:t>
            </a:r>
            <a:r>
              <a:rPr lang="en-GB" b="0" dirty="0"/>
              <a:t>o truly make safeguarding personal in these cases we must look creatively at what can be done to restrict the perpetrator</a:t>
            </a:r>
          </a:p>
          <a:p>
            <a:pPr marL="0" marR="0">
              <a:spcBef>
                <a:spcPts val="0"/>
              </a:spcBef>
              <a:spcAft>
                <a:spcPts val="0"/>
              </a:spcAft>
            </a:pPr>
            <a:endParaRPr lang="en-GB" sz="1200" dirty="0">
              <a:effectLst/>
              <a:latin typeface="Calibri" panose="020F0502020204030204" pitchFamily="34" charset="0"/>
            </a:endParaRPr>
          </a:p>
          <a:p>
            <a:pPr marL="0" marR="0">
              <a:spcBef>
                <a:spcPts val="0"/>
              </a:spcBef>
              <a:spcAft>
                <a:spcPts val="0"/>
              </a:spcAft>
            </a:pPr>
            <a:r>
              <a:rPr lang="en-GB" sz="1200" dirty="0">
                <a:effectLst/>
                <a:latin typeface="Calibri" panose="020F0502020204030204" pitchFamily="34" charset="0"/>
              </a:rPr>
              <a:t>.</a:t>
            </a:r>
          </a:p>
          <a:p>
            <a:endParaRPr lang="en-GB" dirty="0"/>
          </a:p>
        </p:txBody>
      </p:sp>
      <p:sp>
        <p:nvSpPr>
          <p:cNvPr id="4" name="Slide Number Placeholder 3"/>
          <p:cNvSpPr>
            <a:spLocks noGrp="1"/>
          </p:cNvSpPr>
          <p:nvPr>
            <p:ph type="sldNum" sz="quarter" idx="5"/>
          </p:nvPr>
        </p:nvSpPr>
        <p:spPr/>
        <p:txBody>
          <a:bodyPr/>
          <a:lstStyle/>
          <a:p>
            <a:fld id="{9A62A0E5-E6CF-4C8F-BE7D-1D47C77E8F85}" type="slidenum">
              <a:rPr lang="en-GB" smtClean="0"/>
              <a:t>11</a:t>
            </a:fld>
            <a:endParaRPr lang="en-GB"/>
          </a:p>
        </p:txBody>
      </p:sp>
    </p:spTree>
    <p:extLst>
      <p:ext uri="{BB962C8B-B14F-4D97-AF65-F5344CB8AC3E}">
        <p14:creationId xmlns:p14="http://schemas.microsoft.com/office/powerpoint/2010/main" val="407079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Mental Capacity Act boils down to a balancing act … between.</a:t>
            </a:r>
          </a:p>
          <a:p>
            <a:r>
              <a:rPr lang="en-GB" dirty="0"/>
              <a:t>No calculator to put the factors in any situation in to get the ‘right’ answer, no prescriptive how to guide. It’s an art as much as a science.</a:t>
            </a:r>
          </a:p>
          <a:p>
            <a:endParaRPr lang="en-GB" dirty="0"/>
          </a:p>
          <a:p>
            <a:r>
              <a:rPr lang="en-GB" dirty="0"/>
              <a:t>How can we make sure that in trying to get one bit right we don’t’ unbalance the whole thing?</a:t>
            </a:r>
          </a:p>
          <a:p>
            <a:endParaRPr lang="en-GB" dirty="0"/>
          </a:p>
          <a:p>
            <a:r>
              <a:rPr lang="en-GB" dirty="0"/>
              <a:t>Court of PROTECTION (not autonomy). Ultimate arbiter feels unbalanced in name. Talk today about some specific different decisions unpicked in court.</a:t>
            </a:r>
          </a:p>
          <a:p>
            <a:endParaRPr lang="en-GB" dirty="0"/>
          </a:p>
          <a:p>
            <a:r>
              <a:rPr lang="en-GB" dirty="0"/>
              <a:t>Are we making the best of the MCA? </a:t>
            </a:r>
          </a:p>
          <a:p>
            <a:r>
              <a:rPr lang="en-GB" dirty="0"/>
              <a:t>Are we following old mistakes? (DA removal of victim)</a:t>
            </a:r>
          </a:p>
          <a:p>
            <a:r>
              <a:rPr lang="en-GB" dirty="0"/>
              <a:t>[Is practice too influenced by what we knew of old (handed down and down??) </a:t>
            </a:r>
            <a:r>
              <a:rPr lang="en-GB" dirty="0" err="1"/>
              <a:t>ie</a:t>
            </a:r>
            <a:r>
              <a:rPr lang="en-GB" dirty="0"/>
              <a:t> Child safeguarding]</a:t>
            </a:r>
          </a:p>
          <a:p>
            <a:endParaRPr lang="en-GB" dirty="0"/>
          </a:p>
          <a:p>
            <a:endParaRPr lang="en-GB" dirty="0"/>
          </a:p>
          <a:p>
            <a:r>
              <a:rPr lang="en-GB" dirty="0"/>
              <a:t>Autonomy v Protection – here to uphold and support peoples right to make decisions about their own lives as far as possible. Stepping in (but treading lightly) where we need to </a:t>
            </a:r>
            <a:r>
              <a:rPr lang="en-GB" dirty="0" err="1"/>
              <a:t>to</a:t>
            </a:r>
            <a:r>
              <a:rPr lang="en-GB" dirty="0"/>
              <a:t> protect their best interests</a:t>
            </a:r>
          </a:p>
        </p:txBody>
      </p:sp>
      <p:sp>
        <p:nvSpPr>
          <p:cNvPr id="4" name="Slide Number Placeholder 3"/>
          <p:cNvSpPr>
            <a:spLocks noGrp="1"/>
          </p:cNvSpPr>
          <p:nvPr>
            <p:ph type="sldNum" sz="quarter" idx="5"/>
          </p:nvPr>
        </p:nvSpPr>
        <p:spPr/>
        <p:txBody>
          <a:bodyPr/>
          <a:lstStyle/>
          <a:p>
            <a:fld id="{9A62A0E5-E6CF-4C8F-BE7D-1D47C77E8F85}" type="slidenum">
              <a:rPr lang="en-GB" smtClean="0"/>
              <a:t>2</a:t>
            </a:fld>
            <a:endParaRPr lang="en-GB"/>
          </a:p>
        </p:txBody>
      </p:sp>
    </p:spTree>
    <p:extLst>
      <p:ext uri="{BB962C8B-B14F-4D97-AF65-F5344CB8AC3E}">
        <p14:creationId xmlns:p14="http://schemas.microsoft.com/office/powerpoint/2010/main" val="380155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02124"/>
                </a:solidFill>
                <a:effectLst/>
                <a:latin typeface="arial" panose="020B0604020202020204" pitchFamily="34" charset="0"/>
              </a:rPr>
              <a:t>Never gave it too thought 10 years ago watching with my kids.</a:t>
            </a:r>
          </a:p>
          <a:p>
            <a:pPr algn="l"/>
            <a:endParaRPr lang="en-GB" b="0" i="0" dirty="0">
              <a:solidFill>
                <a:srgbClr val="202124"/>
              </a:solidFill>
              <a:effectLst/>
              <a:latin typeface="arial" panose="020B0604020202020204" pitchFamily="34" charset="0"/>
            </a:endParaRPr>
          </a:p>
          <a:p>
            <a:pPr algn="l"/>
            <a:r>
              <a:rPr lang="en-GB" b="0" i="0" dirty="0">
                <a:solidFill>
                  <a:srgbClr val="202124"/>
                </a:solidFill>
                <a:effectLst/>
                <a:latin typeface="arial" panose="020B0604020202020204" pitchFamily="34" charset="0"/>
              </a:rPr>
              <a:t>King Triton doesn't trust humans because his wife, Queen Athena, got killed by a human pirate ship. He doesn't want this happening again. Especially to his daughters.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4"/>
                </a:solidFill>
                <a:effectLst/>
                <a:latin typeface="arial" panose="020B0604020202020204" pitchFamily="34" charset="0"/>
              </a:rPr>
              <a:t>Ariel is adventurous, wants to experience life. But her father sees a risk to Ariel and he wants to protect her from it.</a:t>
            </a:r>
          </a:p>
          <a:p>
            <a:pPr algn="l"/>
            <a:r>
              <a:rPr lang="en-GB" b="0" i="0" dirty="0">
                <a:solidFill>
                  <a:srgbClr val="202124"/>
                </a:solidFill>
                <a:effectLst/>
                <a:latin typeface="arial" panose="020B0604020202020204" pitchFamily="34" charset="0"/>
              </a:rPr>
              <a:t>Forbids her from visiting the human world or having contact with humans.</a:t>
            </a:r>
          </a:p>
          <a:p>
            <a:pPr algn="l"/>
            <a:endParaRPr lang="en-GB"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4"/>
                </a:solidFill>
                <a:effectLst/>
                <a:latin typeface="arial" panose="020B0604020202020204" pitchFamily="34" charset="0"/>
              </a:rPr>
              <a:t>His response to perceived risk is to restrict her – where she goes and who she has contact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4"/>
                </a:solidFill>
                <a:effectLst/>
                <a:latin typeface="arial" panose="020B0604020202020204" pitchFamily="34" charset="0"/>
              </a:rPr>
              <a:t>He thinks he’s protecting her. She feels her autonomy and freedom crushed.</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i="0" dirty="0">
                <a:solidFill>
                  <a:srgbClr val="202124"/>
                </a:solidFill>
                <a:effectLst/>
                <a:latin typeface="arial" panose="020B0604020202020204" pitchFamily="34" charset="0"/>
              </a:rPr>
            </a:br>
            <a:r>
              <a:rPr lang="en-GB" sz="1200" dirty="0">
                <a:effectLst/>
                <a:latin typeface="Calibri" panose="020F0502020204030204" pitchFamily="34" charset="0"/>
              </a:rPr>
              <a:t>Example for us - P's relationships with others can cause them risk. Suggested protective measures might include: care plans of increased supervision, not allowed to go to certain places, restriction on social media, moved from property </a:t>
            </a:r>
            <a:r>
              <a:rPr lang="en-GB" sz="1200" dirty="0">
                <a:solidFill>
                  <a:srgbClr val="FF0000"/>
                </a:solidFill>
                <a:effectLst/>
                <a:latin typeface="Calibri" panose="020F0502020204030204" pitchFamily="34" charset="0"/>
              </a:rPr>
              <a:t>(need CoP examples of these)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You could ask: Are we safeguarding the person’s rights or are we in fact restricting/curtailing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How can we tag such blanket restrictions as </a:t>
            </a:r>
            <a:r>
              <a:rPr lang="en-GB" sz="1200" i="1" dirty="0">
                <a:latin typeface="Calibri" panose="020F0502020204030204" pitchFamily="34" charset="0"/>
              </a:rPr>
              <a:t>personalised</a:t>
            </a:r>
            <a:r>
              <a:rPr lang="en-GB" sz="1200" dirty="0">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when there are external threats – what other approaches can we think about to do things differently?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cases. Different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A62A0E5-E6CF-4C8F-BE7D-1D47C77E8F85}" type="slidenum">
              <a:rPr lang="en-GB" smtClean="0"/>
              <a:t>3</a:t>
            </a:fld>
            <a:endParaRPr lang="en-GB"/>
          </a:p>
        </p:txBody>
      </p:sp>
    </p:spTree>
    <p:extLst>
      <p:ext uri="{BB962C8B-B14F-4D97-AF65-F5344CB8AC3E}">
        <p14:creationId xmlns:p14="http://schemas.microsoft.com/office/powerpoint/2010/main" val="413102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cause some consternation when it first came into public domain. </a:t>
            </a:r>
          </a:p>
          <a:p>
            <a:r>
              <a:rPr lang="en-GB" dirty="0"/>
              <a:t>Encouraging other men to have sex with her. Taking her money.</a:t>
            </a:r>
          </a:p>
          <a:p>
            <a:r>
              <a:rPr lang="en-GB" dirty="0"/>
              <a:t>Severe internal injuries from sexual assault by KW. Blood transfusion, near death.</a:t>
            </a:r>
          </a:p>
          <a:p>
            <a:endParaRPr lang="en-GB" dirty="0"/>
          </a:p>
          <a:p>
            <a:r>
              <a:rPr lang="en-GB" dirty="0"/>
              <a:t>Clear and consistent in her wishes.</a:t>
            </a:r>
          </a:p>
          <a:p>
            <a:r>
              <a:rPr lang="en-GB" dirty="0"/>
              <a:t>Twist to this case – KF had been diagnosed with a rapidly spreading terminal cancer. This would be her last opportunity to spend time alone with him.</a:t>
            </a:r>
          </a:p>
          <a:p>
            <a:endParaRPr lang="en-GB" dirty="0"/>
          </a:p>
          <a:p>
            <a:r>
              <a:rPr lang="en-GB" dirty="0" err="1"/>
              <a:t>Ie</a:t>
            </a:r>
            <a:r>
              <a:rPr lang="en-GB" dirty="0"/>
              <a:t> it was left to the CoP to restrict her liberty and her autonomy to protect her. Perpetrator was free at that time at least, to have opportunity to  abuse.</a:t>
            </a:r>
          </a:p>
          <a:p>
            <a:r>
              <a:rPr lang="en-GB" dirty="0"/>
              <a:t>Same effect – but she should not feel her decision-making was being taken away. </a:t>
            </a:r>
          </a:p>
        </p:txBody>
      </p:sp>
      <p:sp>
        <p:nvSpPr>
          <p:cNvPr id="4" name="Slide Number Placeholder 3"/>
          <p:cNvSpPr>
            <a:spLocks noGrp="1"/>
          </p:cNvSpPr>
          <p:nvPr>
            <p:ph type="sldNum" sz="quarter" idx="5"/>
          </p:nvPr>
        </p:nvSpPr>
        <p:spPr/>
        <p:txBody>
          <a:bodyPr/>
          <a:lstStyle/>
          <a:p>
            <a:fld id="{9A62A0E5-E6CF-4C8F-BE7D-1D47C77E8F85}" type="slidenum">
              <a:rPr lang="en-GB" smtClean="0"/>
              <a:t>4</a:t>
            </a:fld>
            <a:endParaRPr lang="en-GB"/>
          </a:p>
        </p:txBody>
      </p:sp>
    </p:spTree>
    <p:extLst>
      <p:ext uri="{BB962C8B-B14F-4D97-AF65-F5344CB8AC3E}">
        <p14:creationId xmlns:p14="http://schemas.microsoft.com/office/powerpoint/2010/main" val="413414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would agree that the decision not to facilitate KF to spend the night alone with, and have sex with, KW was appropriate. (was general feeling)</a:t>
            </a:r>
          </a:p>
          <a:p>
            <a:endParaRPr lang="en-GB" dirty="0"/>
          </a:p>
          <a:p>
            <a:r>
              <a:rPr lang="en-GB" dirty="0"/>
              <a:t>KF’s words quoted.</a:t>
            </a:r>
          </a:p>
          <a:p>
            <a:endParaRPr lang="en-GB" dirty="0"/>
          </a:p>
          <a:p>
            <a:r>
              <a:rPr lang="en-GB" dirty="0"/>
              <a:t>Reframing the action and restricting KW would have had equivalent outcome - but KF should not have had to experience the imposition on her autonomy and the court process behind that. Wasn’t just the outcome she was angry about… was the imposition on her autonomy</a:t>
            </a:r>
          </a:p>
          <a:p>
            <a:endParaRPr lang="en-GB" dirty="0"/>
          </a:p>
          <a:p>
            <a:r>
              <a:rPr lang="en-GB" dirty="0"/>
              <a:t>So whether the outcome was ‘good’ leaves questions. Not least about Making Safeguarding Personal! </a:t>
            </a:r>
          </a:p>
          <a:p>
            <a:r>
              <a:rPr lang="en-GB" dirty="0"/>
              <a:t>Driver for MSP was about peoples reports that they had not felt in control, that professionals weren’t respecting their views or wishes.</a:t>
            </a:r>
          </a:p>
          <a:p>
            <a:r>
              <a:rPr lang="en-GB" dirty="0"/>
              <a:t>Important to reflect not only on the outcome, but how KF was left feeling. </a:t>
            </a:r>
          </a:p>
        </p:txBody>
      </p:sp>
      <p:sp>
        <p:nvSpPr>
          <p:cNvPr id="4" name="Slide Number Placeholder 3"/>
          <p:cNvSpPr>
            <a:spLocks noGrp="1"/>
          </p:cNvSpPr>
          <p:nvPr>
            <p:ph type="sldNum" sz="quarter" idx="5"/>
          </p:nvPr>
        </p:nvSpPr>
        <p:spPr/>
        <p:txBody>
          <a:bodyPr/>
          <a:lstStyle/>
          <a:p>
            <a:fld id="{9A62A0E5-E6CF-4C8F-BE7D-1D47C77E8F85}" type="slidenum">
              <a:rPr lang="en-GB" smtClean="0"/>
              <a:t>5</a:t>
            </a:fld>
            <a:endParaRPr lang="en-GB"/>
          </a:p>
        </p:txBody>
      </p:sp>
    </p:spTree>
    <p:extLst>
      <p:ext uri="{BB962C8B-B14F-4D97-AF65-F5344CB8AC3E}">
        <p14:creationId xmlns:p14="http://schemas.microsoft.com/office/powerpoint/2010/main" val="246974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SF (Injunctive Relief) [2020] EWCOP 19 (20 April 2020) (bailii.org)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Safeguarding response. SF </a:t>
            </a:r>
            <a:r>
              <a:rPr lang="en-GB" sz="1200" dirty="0"/>
              <a:t>l</a:t>
            </a:r>
            <a:r>
              <a:rPr lang="en-GB" sz="1200" dirty="0">
                <a:effectLst/>
              </a:rPr>
              <a:t>ife was reduced to staying in flat </a:t>
            </a:r>
            <a:r>
              <a:rPr lang="en-GB" sz="1200" dirty="0"/>
              <a:t>with</a:t>
            </a:r>
            <a:r>
              <a:rPr lang="en-GB" sz="1200" dirty="0">
                <a:effectLst/>
              </a:rPr>
              <a:t> carers trying to manage the gangs advances to her home. </a:t>
            </a:r>
            <a:r>
              <a:rPr lang="en-GB" sz="1200">
                <a:effectLst/>
              </a:rPr>
              <a:t>Via ‘ring’ </a:t>
            </a:r>
            <a:r>
              <a:rPr lang="en-GB" sz="1200" dirty="0">
                <a:effectLst/>
              </a:rPr>
              <a:t>doorbell, persuading her not to go into carpark with gang.</a:t>
            </a:r>
          </a:p>
          <a:p>
            <a:endParaRPr lang="en-GB" dirty="0"/>
          </a:p>
          <a:p>
            <a:r>
              <a:rPr lang="en-GB" dirty="0"/>
              <a:t>Increased to 2:1 Carers, restricted to when she could go out and where she went. </a:t>
            </a:r>
            <a:r>
              <a:rPr lang="en-GB" dirty="0" err="1"/>
              <a:t>Invasine</a:t>
            </a:r>
            <a:r>
              <a:rPr lang="en-GB" dirty="0"/>
              <a:t> levels restriction.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Often think CoP can only be asked to make decisions that the person themselves could make (</a:t>
            </a:r>
            <a:r>
              <a:rPr lang="en-GB" dirty="0" err="1"/>
              <a:t>ie</a:t>
            </a:r>
            <a:r>
              <a:rPr lang="en-GB" dirty="0"/>
              <a:t> Best Interest decisions)… </a:t>
            </a:r>
            <a:r>
              <a:rPr lang="en-GB" dirty="0" err="1"/>
              <a:t>hower</a:t>
            </a:r>
            <a:r>
              <a:rPr lang="en-GB" dirty="0"/>
              <a:t> court has all the powers of high court.</a:t>
            </a:r>
          </a:p>
          <a:p>
            <a:endParaRPr lang="en-GB" dirty="0"/>
          </a:p>
        </p:txBody>
      </p:sp>
      <p:sp>
        <p:nvSpPr>
          <p:cNvPr id="4" name="Slide Number Placeholder 3"/>
          <p:cNvSpPr>
            <a:spLocks noGrp="1"/>
          </p:cNvSpPr>
          <p:nvPr>
            <p:ph type="sldNum" sz="quarter" idx="5"/>
          </p:nvPr>
        </p:nvSpPr>
        <p:spPr/>
        <p:txBody>
          <a:bodyPr/>
          <a:lstStyle/>
          <a:p>
            <a:fld id="{9A62A0E5-E6CF-4C8F-BE7D-1D47C77E8F85}" type="slidenum">
              <a:rPr lang="en-GB" smtClean="0"/>
              <a:t>6</a:t>
            </a:fld>
            <a:endParaRPr lang="en-GB"/>
          </a:p>
        </p:txBody>
      </p:sp>
    </p:spTree>
    <p:extLst>
      <p:ext uri="{BB962C8B-B14F-4D97-AF65-F5344CB8AC3E}">
        <p14:creationId xmlns:p14="http://schemas.microsoft.com/office/powerpoint/2010/main" val="333717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Contrast this example with MSP. Better outcomes, more personalised with new approach. Evident, in relation to MSP, that she wanted a full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Positive outcomes were made possible through taking different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Judge agreed that CoP has all the powers of High Court to make injunctions against 3</a:t>
            </a:r>
            <a:r>
              <a:rPr lang="en-GB" baseline="30000" dirty="0"/>
              <a:t>rd</a:t>
            </a:r>
            <a:r>
              <a:rPr lang="en-GB" dirty="0"/>
              <a:t> parties.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You may say…. CoP can only make decisions P would have been able to make for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HOWEVER still backed up by a court where the judge has the powers of a high court judge. Therefore injunction should be made (and was) against the perpetrators.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rgbClr val="1A202C"/>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1A202C"/>
                </a:solidFill>
                <a:effectLst/>
              </a:rPr>
              <a:t>Judge initially made injunction under power of inherent jurisdiction high court, however in a later hearing confirmed CoP could make this order itself.</a:t>
            </a:r>
          </a:p>
          <a:p>
            <a:pPr marL="230400">
              <a:lnSpc>
                <a:spcPct val="120000"/>
              </a:lnSpc>
              <a:spcBef>
                <a:spcPts val="1200"/>
              </a:spcBef>
            </a:pPr>
            <a:endParaRPr lang="en-US" sz="1200" i="0" dirty="0">
              <a:solidFill>
                <a:srgbClr val="1A202C"/>
              </a:solidFill>
              <a:effectLst/>
            </a:endParaRPr>
          </a:p>
          <a:p>
            <a:pPr marL="230400">
              <a:lnSpc>
                <a:spcPct val="120000"/>
              </a:lnSpc>
              <a:spcBef>
                <a:spcPts val="1200"/>
              </a:spcBef>
            </a:pPr>
            <a:endParaRPr lang="en-US" sz="1200" i="0" dirty="0">
              <a:solidFill>
                <a:srgbClr val="1A202C"/>
              </a:solidFill>
              <a:effectLst/>
            </a:endParaRPr>
          </a:p>
          <a:p>
            <a:endParaRPr lang="en-GB" dirty="0"/>
          </a:p>
        </p:txBody>
      </p:sp>
      <p:sp>
        <p:nvSpPr>
          <p:cNvPr id="4" name="Slide Number Placeholder 3"/>
          <p:cNvSpPr>
            <a:spLocks noGrp="1"/>
          </p:cNvSpPr>
          <p:nvPr>
            <p:ph type="sldNum" sz="quarter" idx="5"/>
          </p:nvPr>
        </p:nvSpPr>
        <p:spPr/>
        <p:txBody>
          <a:bodyPr/>
          <a:lstStyle/>
          <a:p>
            <a:fld id="{9A62A0E5-E6CF-4C8F-BE7D-1D47C77E8F85}" type="slidenum">
              <a:rPr lang="en-GB" smtClean="0"/>
              <a:t>7</a:t>
            </a:fld>
            <a:endParaRPr lang="en-GB"/>
          </a:p>
        </p:txBody>
      </p:sp>
    </p:spTree>
    <p:extLst>
      <p:ext uri="{BB962C8B-B14F-4D97-AF65-F5344CB8AC3E}">
        <p14:creationId xmlns:p14="http://schemas.microsoft.com/office/powerpoint/2010/main" val="42381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aim to move to own </a:t>
            </a:r>
            <a:r>
              <a:rPr lang="en-GB" dirty="0" err="1"/>
              <a:t>accom</a:t>
            </a:r>
            <a:r>
              <a:rPr lang="en-GB" dirty="0"/>
              <a:t> with high level POC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Rare degenerative neuro-disorder. Extremely high care needs</a:t>
            </a:r>
          </a:p>
          <a:p>
            <a:endParaRPr lang="en-GB" dirty="0"/>
          </a:p>
          <a:p>
            <a:r>
              <a:rPr lang="en-GB" dirty="0"/>
              <a:t>Hospital from age 13. chest inf, bone cancer. Now 27. Unprecedented situation.</a:t>
            </a:r>
          </a:p>
          <a:p>
            <a:endParaRPr lang="en-GB" dirty="0"/>
          </a:p>
          <a:p>
            <a:r>
              <a:rPr lang="en-GB" dirty="0"/>
              <a:t>Staged move in progress. BI decision from court..</a:t>
            </a:r>
          </a:p>
          <a:p>
            <a:r>
              <a:rPr lang="en-GB" dirty="0"/>
              <a:t>Family putting things on social media, verbal aggression to staff, interfering with care by tampering with her medical </a:t>
            </a:r>
            <a:r>
              <a:rPr lang="en-GB" dirty="0" err="1"/>
              <a:t>equipt</a:t>
            </a:r>
            <a:r>
              <a:rPr lang="en-GB" dirty="0"/>
              <a:t>, pressured home to withdraw offer.</a:t>
            </a:r>
          </a:p>
          <a:p>
            <a:endParaRPr lang="en-GB" dirty="0"/>
          </a:p>
          <a:p>
            <a:endParaRPr lang="en-GB" dirty="0"/>
          </a:p>
          <a:p>
            <a:r>
              <a:rPr lang="en-GB" dirty="0"/>
              <a:t>CoA confirmed powers of CoP</a:t>
            </a:r>
          </a:p>
          <a:p>
            <a:endParaRPr lang="en-GB" dirty="0"/>
          </a:p>
          <a:p>
            <a:r>
              <a:rPr lang="en-GB" dirty="0"/>
              <a:t>Use of injunctions to protect a best interest decision. New development.</a:t>
            </a:r>
          </a:p>
          <a:p>
            <a:r>
              <a:rPr lang="en-GB" dirty="0"/>
              <a:t>G did not lose contact with family members, her placement was protected.</a:t>
            </a:r>
          </a:p>
          <a:p>
            <a:endParaRPr lang="en-GB" dirty="0"/>
          </a:p>
        </p:txBody>
      </p:sp>
      <p:sp>
        <p:nvSpPr>
          <p:cNvPr id="4" name="Slide Number Placeholder 3"/>
          <p:cNvSpPr>
            <a:spLocks noGrp="1"/>
          </p:cNvSpPr>
          <p:nvPr>
            <p:ph type="sldNum" sz="quarter" idx="5"/>
          </p:nvPr>
        </p:nvSpPr>
        <p:spPr/>
        <p:txBody>
          <a:bodyPr/>
          <a:lstStyle/>
          <a:p>
            <a:fld id="{9A62A0E5-E6CF-4C8F-BE7D-1D47C77E8F85}" type="slidenum">
              <a:rPr lang="en-GB" smtClean="0"/>
              <a:t>8</a:t>
            </a:fld>
            <a:endParaRPr lang="en-GB"/>
          </a:p>
        </p:txBody>
      </p:sp>
    </p:spTree>
    <p:extLst>
      <p:ext uri="{BB962C8B-B14F-4D97-AF65-F5344CB8AC3E}">
        <p14:creationId xmlns:p14="http://schemas.microsoft.com/office/powerpoint/2010/main" val="314401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Awaiting stat guidance relating to DAPO’s to be published. </a:t>
            </a:r>
            <a:r>
              <a:rPr lang="en-US" b="0" i="0" dirty="0">
                <a:solidFill>
                  <a:srgbClr val="504E4E"/>
                </a:solidFill>
                <a:effectLst/>
                <a:latin typeface="Source Sans Pro" panose="020B0604020202020204" pitchFamily="34" charset="0"/>
              </a:rPr>
              <a:t>DAPO is a long way away from full national implementation (2024?)—as pilots are only due to commence in early 2023</a:t>
            </a:r>
            <a:endParaRPr lang="en-GB" dirty="0"/>
          </a:p>
          <a:p>
            <a:endParaRPr lang="en-GB" dirty="0"/>
          </a:p>
          <a:p>
            <a:pPr algn="l" fontAlgn="base"/>
            <a:r>
              <a:rPr lang="en-US" b="0" i="0" dirty="0">
                <a:solidFill>
                  <a:srgbClr val="333333"/>
                </a:solidFill>
                <a:effectLst/>
                <a:latin typeface="Roboto" panose="02000000000000000000" pitchFamily="2" charset="0"/>
              </a:rPr>
              <a:t>DAPO is wider in scope, broader range of restrictions that can be imposed, harsher sanctions for breaching an order. Flexible duration extended over and over (DVPO =28days)</a:t>
            </a:r>
          </a:p>
          <a:p>
            <a:pPr algn="l" fontAlgn="base"/>
            <a:endParaRPr lang="en-US" b="0" i="0" dirty="0">
              <a:solidFill>
                <a:srgbClr val="333333"/>
              </a:solidFill>
              <a:effectLst/>
              <a:latin typeface="Roboto" panose="02000000000000000000" pitchFamily="2" charset="0"/>
            </a:endParaRPr>
          </a:p>
          <a:p>
            <a:pPr algn="l" fontAlgn="base"/>
            <a:r>
              <a:rPr lang="en-US" b="0" i="0" dirty="0">
                <a:solidFill>
                  <a:srgbClr val="333333"/>
                </a:solidFill>
                <a:effectLst/>
                <a:latin typeface="Roboto" panose="02000000000000000000" pitchFamily="2" charset="0"/>
              </a:rPr>
              <a:t>Parties who are permitted to apply for a DAPO now extends beyond the police, to include the victim, or someone representing their interests. These third parties could include, for example, local authorities. </a:t>
            </a:r>
            <a:endParaRPr lang="en-GB" dirty="0"/>
          </a:p>
          <a:p>
            <a:endParaRPr lang="en-GB" dirty="0"/>
          </a:p>
          <a:p>
            <a:pPr algn="l"/>
            <a:r>
              <a:rPr lang="en-US" b="0" i="0" dirty="0">
                <a:solidFill>
                  <a:srgbClr val="000000"/>
                </a:solidFill>
                <a:effectLst/>
                <a:latin typeface="Montserrat" panose="00000500000000000000" pitchFamily="2" charset="0"/>
              </a:rPr>
              <a:t>The courts would also be able to make a DAPO during existing court proceedings where it’s satisfied that:</a:t>
            </a:r>
          </a:p>
          <a:p>
            <a:pPr algn="l">
              <a:buFont typeface="Arial" panose="020B0604020202020204" pitchFamily="34" charset="0"/>
              <a:buChar char="•"/>
            </a:pPr>
            <a:r>
              <a:rPr lang="en-US" b="0" i="0" dirty="0">
                <a:solidFill>
                  <a:srgbClr val="000000"/>
                </a:solidFill>
                <a:effectLst/>
                <a:latin typeface="Montserrat" panose="00000500000000000000" pitchFamily="2" charset="0"/>
              </a:rPr>
              <a:t>on the balance of probabilities, the party has been abusive towards a person aged 16 or over to whom the party is personally connected</a:t>
            </a:r>
          </a:p>
          <a:p>
            <a:pPr algn="l">
              <a:buFont typeface="Arial" panose="020B0604020202020204" pitchFamily="34" charset="0"/>
              <a:buChar char="•"/>
            </a:pPr>
            <a:r>
              <a:rPr lang="en-US" b="0" i="0" dirty="0">
                <a:solidFill>
                  <a:srgbClr val="000000"/>
                </a:solidFill>
                <a:effectLst/>
                <a:latin typeface="Montserrat" panose="00000500000000000000" pitchFamily="2" charset="0"/>
              </a:rPr>
              <a:t>the order is necessary and proportionate to protect that person from domestic abuse, or the risk of domestic abuse, carried out by the party</a:t>
            </a:r>
          </a:p>
          <a:p>
            <a:pPr algn="l">
              <a:buFont typeface="Arial" panose="020B0604020202020204" pitchFamily="34" charset="0"/>
              <a:buChar char="•"/>
            </a:pPr>
            <a:endParaRPr lang="en-US" b="0" i="0" dirty="0">
              <a:solidFill>
                <a:srgbClr val="000000"/>
              </a:solidFill>
              <a:effectLst/>
              <a:latin typeface="Montserrat" panose="00000500000000000000" pitchFamily="2" charset="0"/>
            </a:endParaRPr>
          </a:p>
          <a:p>
            <a:pPr algn="l">
              <a:buFont typeface="Arial" panose="020B0604020202020204" pitchFamily="34" charset="0"/>
              <a:buNone/>
            </a:pPr>
            <a:r>
              <a:rPr lang="en-US" b="0" i="0" dirty="0">
                <a:solidFill>
                  <a:srgbClr val="000000"/>
                </a:solidFill>
                <a:effectLst/>
                <a:latin typeface="Montserrat" panose="00000500000000000000" pitchFamily="2" charset="0"/>
              </a:rPr>
              <a:t>End removal of people experience DA and lacking capacity from their homes.</a:t>
            </a:r>
          </a:p>
          <a:p>
            <a:pPr algn="l">
              <a:buFont typeface="Arial" panose="020B0604020202020204" pitchFamily="34" charset="0"/>
              <a:buNone/>
            </a:pPr>
            <a:r>
              <a:rPr lang="en-US" b="0" i="0" dirty="0">
                <a:solidFill>
                  <a:srgbClr val="000000"/>
                </a:solidFill>
                <a:effectLst/>
                <a:latin typeface="Montserrat" panose="00000500000000000000" pitchFamily="2" charset="0"/>
              </a:rPr>
              <a:t>We know domestic abuse against older people is a huge issue. Much more likely to experience, hugely under-represented in DA services.</a:t>
            </a:r>
          </a:p>
          <a:p>
            <a:pPr algn="l">
              <a:buFont typeface="Arial" panose="020B0604020202020204" pitchFamily="34" charset="0"/>
              <a:buNone/>
            </a:pPr>
            <a:r>
              <a:rPr lang="en-US" b="0" i="0" dirty="0">
                <a:solidFill>
                  <a:srgbClr val="000000"/>
                </a:solidFill>
                <a:effectLst/>
                <a:latin typeface="Montserrat" panose="00000500000000000000" pitchFamily="2" charset="0"/>
              </a:rPr>
              <a:t>So much literature out these (Orgs = Safe lives, Standing together)</a:t>
            </a:r>
          </a:p>
          <a:p>
            <a:pPr algn="l">
              <a:buFont typeface="Arial" panose="020B0604020202020204" pitchFamily="34" charset="0"/>
              <a:buNone/>
            </a:pPr>
            <a:r>
              <a:rPr lang="en-US" b="0" i="0" dirty="0">
                <a:solidFill>
                  <a:srgbClr val="000000"/>
                </a:solidFill>
                <a:effectLst/>
                <a:latin typeface="Montserrat" panose="00000500000000000000" pitchFamily="2" charset="0"/>
              </a:rPr>
              <a:t>We know that most people want to stay at home, this potentially a huge step towards outcomes that truly support peoples wishes </a:t>
            </a:r>
          </a:p>
          <a:p>
            <a:pPr algn="l">
              <a:buFont typeface="Arial" panose="020B0604020202020204" pitchFamily="34" charset="0"/>
              <a:buNone/>
            </a:pPr>
            <a:endParaRPr lang="en-US" b="0" i="0" dirty="0">
              <a:solidFill>
                <a:srgbClr val="000000"/>
              </a:solidFill>
              <a:effectLst/>
              <a:latin typeface="Montserrat" panose="00000500000000000000" pitchFamily="2" charset="0"/>
            </a:endParaRPr>
          </a:p>
          <a:p>
            <a:pPr algn="l">
              <a:buFont typeface="Arial" panose="020B0604020202020204" pitchFamily="34" charset="0"/>
              <a:buNone/>
            </a:pPr>
            <a:r>
              <a:rPr lang="en-US" b="0" i="0" dirty="0">
                <a:solidFill>
                  <a:srgbClr val="000000"/>
                </a:solidFill>
                <a:effectLst/>
                <a:latin typeface="Montserrat" panose="00000500000000000000" pitchFamily="2" charset="0"/>
              </a:rPr>
              <a:t>Removing people from home, who want to stay at home, isn’t MSP. </a:t>
            </a:r>
          </a:p>
          <a:p>
            <a:pPr algn="l">
              <a:buFont typeface="Arial" panose="020B0604020202020204" pitchFamily="34" charset="0"/>
              <a:buNone/>
            </a:pPr>
            <a:r>
              <a:rPr lang="en-US" b="0" i="0" dirty="0">
                <a:solidFill>
                  <a:srgbClr val="000000"/>
                </a:solidFill>
                <a:effectLst/>
                <a:latin typeface="Montserrat" panose="00000500000000000000" pitchFamily="2" charset="0"/>
              </a:rPr>
              <a:t>But we have lacked the tools to really support people lacking capacity in any other way unless evidence of a crime</a:t>
            </a:r>
          </a:p>
          <a:p>
            <a:endParaRPr lang="en-GB" dirty="0"/>
          </a:p>
          <a:p>
            <a:endParaRPr lang="en-GB" dirty="0"/>
          </a:p>
        </p:txBody>
      </p:sp>
      <p:sp>
        <p:nvSpPr>
          <p:cNvPr id="4" name="Slide Number Placeholder 3"/>
          <p:cNvSpPr>
            <a:spLocks noGrp="1"/>
          </p:cNvSpPr>
          <p:nvPr>
            <p:ph type="sldNum" sz="quarter" idx="5"/>
          </p:nvPr>
        </p:nvSpPr>
        <p:spPr/>
        <p:txBody>
          <a:bodyPr/>
          <a:lstStyle/>
          <a:p>
            <a:fld id="{9A62A0E5-E6CF-4C8F-BE7D-1D47C77E8F85}" type="slidenum">
              <a:rPr lang="en-GB" smtClean="0"/>
              <a:t>9</a:t>
            </a:fld>
            <a:endParaRPr lang="en-GB"/>
          </a:p>
        </p:txBody>
      </p:sp>
    </p:spTree>
    <p:extLst>
      <p:ext uri="{BB962C8B-B14F-4D97-AF65-F5344CB8AC3E}">
        <p14:creationId xmlns:p14="http://schemas.microsoft.com/office/powerpoint/2010/main" val="234555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8BAD-986F-35A1-59CE-3E83D7609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928D47-4016-5D36-D299-1FE6411EE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338069-FB80-73F1-078C-EAB9C536E94F}"/>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5" name="Footer Placeholder 4">
            <a:extLst>
              <a:ext uri="{FF2B5EF4-FFF2-40B4-BE49-F238E27FC236}">
                <a16:creationId xmlns:a16="http://schemas.microsoft.com/office/drawing/2014/main" id="{64565C81-CFA7-C062-B5EE-1D9BD3D4D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FB8C8B-E9D1-02DA-017D-13A31B5B61FD}"/>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291075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95CF-5162-D7FB-EC87-82EFB4A1D5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A11139-4FD1-CC1B-DE62-572B99719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27B983-0E06-ACD0-EFCD-2C2C7AA816B1}"/>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5" name="Footer Placeholder 4">
            <a:extLst>
              <a:ext uri="{FF2B5EF4-FFF2-40B4-BE49-F238E27FC236}">
                <a16:creationId xmlns:a16="http://schemas.microsoft.com/office/drawing/2014/main" id="{675BD859-FA6E-DB8F-E6DB-86324E64DE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5294A-CE42-1162-CFFC-304B0F013DC4}"/>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364089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49063-ED16-565C-6F8B-2B6FF8102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839B09-B27B-BD1D-D3F5-6E6A845BEA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F571ED-4D94-6DAD-28A0-B852F9B00C45}"/>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5" name="Footer Placeholder 4">
            <a:extLst>
              <a:ext uri="{FF2B5EF4-FFF2-40B4-BE49-F238E27FC236}">
                <a16:creationId xmlns:a16="http://schemas.microsoft.com/office/drawing/2014/main" id="{595CA1F7-AB6F-63B6-DD69-15D01C8CD7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2A6AEB-4CFA-82A0-EA9E-7BBEADA8F592}"/>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235000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53B2-E255-44F5-DC40-C8C1AD5B03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4FFD85-6E97-F5AE-5EEA-21699E8C8B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C5305-4392-50FE-B623-321A8331044E}"/>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5" name="Footer Placeholder 4">
            <a:extLst>
              <a:ext uri="{FF2B5EF4-FFF2-40B4-BE49-F238E27FC236}">
                <a16:creationId xmlns:a16="http://schemas.microsoft.com/office/drawing/2014/main" id="{A9351BA7-840E-C523-E464-65EDAE431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CC344-FC7B-9AFD-68F4-7B0B7E90CA57}"/>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111950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57A2-F6A2-AEDD-F0C3-4783014D9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502D3E-3551-4780-0B42-F3B9CE39E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C0123-3889-6809-823E-0C7858993EA4}"/>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5" name="Footer Placeholder 4">
            <a:extLst>
              <a:ext uri="{FF2B5EF4-FFF2-40B4-BE49-F238E27FC236}">
                <a16:creationId xmlns:a16="http://schemas.microsoft.com/office/drawing/2014/main" id="{1D1BBC11-466A-AA08-2540-736D2B216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C88DE-A63D-386C-1B9D-80DF94585945}"/>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428781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3056-FB83-4DCF-5377-CEED07F2C9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B3236A-65BA-C480-DFDA-3D38B3E89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13718B-6388-DBF0-A11D-A05F1C1F7F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4B6783-B4E5-085B-1FC5-4E1D5EDE5B0A}"/>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6" name="Footer Placeholder 5">
            <a:extLst>
              <a:ext uri="{FF2B5EF4-FFF2-40B4-BE49-F238E27FC236}">
                <a16:creationId xmlns:a16="http://schemas.microsoft.com/office/drawing/2014/main" id="{4F89A977-F1B8-FBAF-2B20-B2EFAE766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80B9BE-812D-D57C-E87A-86CEC66B1661}"/>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26925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0B9A-FBF2-D5A6-C379-83E62899FF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015F4A-CECE-B8FB-E037-5EEF45BD1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DCB2E5-C615-C165-98FF-2103B72B2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823D39-F2E4-4C62-9C07-82040179F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392206-F290-3CC2-88A4-52A23A6A86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56EB56-255B-B3D3-CE10-AAA438B3D863}"/>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8" name="Footer Placeholder 7">
            <a:extLst>
              <a:ext uri="{FF2B5EF4-FFF2-40B4-BE49-F238E27FC236}">
                <a16:creationId xmlns:a16="http://schemas.microsoft.com/office/drawing/2014/main" id="{70B27F1B-B352-582C-2E6E-AA226AB08F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EFE590-4CD9-6E1E-1D2C-8FC19C118FEC}"/>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17510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3F35-A805-4A27-05FA-91D7113C5C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DDFA68-76C8-7F6C-A678-36D244B7DE61}"/>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4" name="Footer Placeholder 3">
            <a:extLst>
              <a:ext uri="{FF2B5EF4-FFF2-40B4-BE49-F238E27FC236}">
                <a16:creationId xmlns:a16="http://schemas.microsoft.com/office/drawing/2014/main" id="{E14B415D-F7AB-D335-DDC9-5AFA944826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8EF9DC-356F-708C-AB7F-E1E313F4571D}"/>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4614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CEC70-C1B5-8325-E3C1-165611F6B55F}"/>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3" name="Footer Placeholder 2">
            <a:extLst>
              <a:ext uri="{FF2B5EF4-FFF2-40B4-BE49-F238E27FC236}">
                <a16:creationId xmlns:a16="http://schemas.microsoft.com/office/drawing/2014/main" id="{6D26E67E-1BAB-9024-CBD4-0A80B95837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1DE90E-8049-DAA6-71EA-29B87188E086}"/>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70884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8004-99A0-B860-BA95-95CAA6027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125924-8BAC-5CF4-994B-F1A009847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6292A3-F92C-9BD4-FB76-9679A2227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2874A7-90F7-A45A-F2B5-D945CE1996F2}"/>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6" name="Footer Placeholder 5">
            <a:extLst>
              <a:ext uri="{FF2B5EF4-FFF2-40B4-BE49-F238E27FC236}">
                <a16:creationId xmlns:a16="http://schemas.microsoft.com/office/drawing/2014/main" id="{21C9C12A-D09B-3F7F-C0B2-E5249C0452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66325-512A-7583-86B4-EBDC8B20AE77}"/>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424308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E783-2A90-CC46-10CB-9C7C6DF76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D8D280-A37A-74F1-82D4-491F90AC8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9168B1-16A3-210D-B5D7-B4B95CB5E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D2BE0-DAF3-BC7A-9DB3-DF7B5FF2A05E}"/>
              </a:ext>
            </a:extLst>
          </p:cNvPr>
          <p:cNvSpPr>
            <a:spLocks noGrp="1"/>
          </p:cNvSpPr>
          <p:nvPr>
            <p:ph type="dt" sz="half" idx="10"/>
          </p:nvPr>
        </p:nvSpPr>
        <p:spPr/>
        <p:txBody>
          <a:bodyPr/>
          <a:lstStyle/>
          <a:p>
            <a:fld id="{04DB33CB-E8B8-4768-B4E9-46AD7EEECDED}" type="datetimeFigureOut">
              <a:rPr lang="en-GB" smtClean="0"/>
              <a:t>15/02/2023</a:t>
            </a:fld>
            <a:endParaRPr lang="en-GB"/>
          </a:p>
        </p:txBody>
      </p:sp>
      <p:sp>
        <p:nvSpPr>
          <p:cNvPr id="6" name="Footer Placeholder 5">
            <a:extLst>
              <a:ext uri="{FF2B5EF4-FFF2-40B4-BE49-F238E27FC236}">
                <a16:creationId xmlns:a16="http://schemas.microsoft.com/office/drawing/2014/main" id="{FE332692-DEBB-C8C2-2B85-EF783B2F49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A79F6D-D270-C6FC-FFC8-5D5C06672B36}"/>
              </a:ext>
            </a:extLst>
          </p:cNvPr>
          <p:cNvSpPr>
            <a:spLocks noGrp="1"/>
          </p:cNvSpPr>
          <p:nvPr>
            <p:ph type="sldNum" sz="quarter" idx="12"/>
          </p:nvPr>
        </p:nvSpPr>
        <p:spPr/>
        <p:txBody>
          <a:bodyPr/>
          <a:lstStyle/>
          <a:p>
            <a:fld id="{304DD37B-8756-42A0-8C99-0DBB87C03231}" type="slidenum">
              <a:rPr lang="en-GB" smtClean="0"/>
              <a:t>‹#›</a:t>
            </a:fld>
            <a:endParaRPr lang="en-GB"/>
          </a:p>
        </p:txBody>
      </p:sp>
    </p:spTree>
    <p:extLst>
      <p:ext uri="{BB962C8B-B14F-4D97-AF65-F5344CB8AC3E}">
        <p14:creationId xmlns:p14="http://schemas.microsoft.com/office/powerpoint/2010/main" val="58811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6EE8B-9B13-A034-DBDE-7F694C5DE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C665D2-DA73-6035-7B1A-C2F791EB6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598ED3-D31F-0EE2-3A48-0944D50D16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B33CB-E8B8-4768-B4E9-46AD7EEECDED}" type="datetimeFigureOut">
              <a:rPr lang="en-GB" smtClean="0"/>
              <a:t>15/02/2023</a:t>
            </a:fld>
            <a:endParaRPr lang="en-GB"/>
          </a:p>
        </p:txBody>
      </p:sp>
      <p:sp>
        <p:nvSpPr>
          <p:cNvPr id="5" name="Footer Placeholder 4">
            <a:extLst>
              <a:ext uri="{FF2B5EF4-FFF2-40B4-BE49-F238E27FC236}">
                <a16:creationId xmlns:a16="http://schemas.microsoft.com/office/drawing/2014/main" id="{090A5EDC-F498-6B32-D593-65202B7D8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4ECAFF-31D9-EC07-C188-D50FEF550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DD37B-8756-42A0-8C99-0DBB87C03231}" type="slidenum">
              <a:rPr lang="en-GB" smtClean="0"/>
              <a:t>‹#›</a:t>
            </a:fld>
            <a:endParaRPr lang="en-GB"/>
          </a:p>
        </p:txBody>
      </p:sp>
    </p:spTree>
    <p:extLst>
      <p:ext uri="{BB962C8B-B14F-4D97-AF65-F5344CB8AC3E}">
        <p14:creationId xmlns:p14="http://schemas.microsoft.com/office/powerpoint/2010/main" val="2890185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DC6F7-4991-23F5-3474-2DA9034C78DA}"/>
              </a:ext>
            </a:extLst>
          </p:cNvPr>
          <p:cNvSpPr>
            <a:spLocks noGrp="1"/>
          </p:cNvSpPr>
          <p:nvPr>
            <p:ph type="ctrTitle"/>
          </p:nvPr>
        </p:nvSpPr>
        <p:spPr>
          <a:xfrm>
            <a:off x="1387659" y="4265836"/>
            <a:ext cx="9413631" cy="1446857"/>
          </a:xfrm>
        </p:spPr>
        <p:txBody>
          <a:bodyPr>
            <a:noAutofit/>
          </a:bodyPr>
          <a:lstStyle/>
          <a:p>
            <a:pPr>
              <a:lnSpc>
                <a:spcPct val="100000"/>
              </a:lnSpc>
              <a:spcBef>
                <a:spcPts val="1800"/>
              </a:spcBef>
            </a:pPr>
            <a:br>
              <a:rPr lang="en-GB" sz="4400" dirty="0">
                <a:effectLst/>
                <a:latin typeface="Microsoft New Tai Lue" panose="020B0502040204020203" pitchFamily="34" charset="0"/>
                <a:ea typeface="Calibri" panose="020F0502020204030204" pitchFamily="34" charset="0"/>
              </a:rPr>
            </a:br>
            <a:r>
              <a:rPr lang="en-GB" sz="4400" b="1" dirty="0">
                <a:effectLst/>
                <a:latin typeface="Microsoft New Tai Lue" panose="020B0502040204020203" pitchFamily="34" charset="0"/>
                <a:ea typeface="Calibri" panose="020F0502020204030204" pitchFamily="34" charset="0"/>
              </a:rPr>
              <a:t>Whose rights are we safeguarding?</a:t>
            </a:r>
            <a:br>
              <a:rPr lang="en-GB" sz="4400" dirty="0">
                <a:effectLst/>
                <a:latin typeface="Calibri" panose="020F0502020204030204" pitchFamily="34" charset="0"/>
                <a:ea typeface="Calibri" panose="020F0502020204030204" pitchFamily="34" charset="0"/>
              </a:rPr>
            </a:br>
            <a:endParaRPr lang="en-GB" sz="4400" dirty="0"/>
          </a:p>
        </p:txBody>
      </p:sp>
      <p:sp>
        <p:nvSpPr>
          <p:cNvPr id="3" name="Subtitle 2">
            <a:extLst>
              <a:ext uri="{FF2B5EF4-FFF2-40B4-BE49-F238E27FC236}">
                <a16:creationId xmlns:a16="http://schemas.microsoft.com/office/drawing/2014/main" id="{52C743D4-0963-3769-9800-DE9105C9D5EB}"/>
              </a:ext>
            </a:extLst>
          </p:cNvPr>
          <p:cNvSpPr>
            <a:spLocks noGrp="1"/>
          </p:cNvSpPr>
          <p:nvPr>
            <p:ph type="subTitle" idx="1"/>
          </p:nvPr>
        </p:nvSpPr>
        <p:spPr>
          <a:xfrm>
            <a:off x="1508407" y="3889163"/>
            <a:ext cx="9144000" cy="646785"/>
          </a:xfrm>
        </p:spPr>
        <p:txBody>
          <a:bodyPr>
            <a:normAutofit/>
          </a:bodyPr>
          <a:lstStyle/>
          <a:p>
            <a:r>
              <a:rPr lang="en-GB" sz="2400" b="1" dirty="0">
                <a:effectLst/>
                <a:latin typeface="Microsoft New Tai Lue" panose="020B0502040204020203" pitchFamily="34" charset="0"/>
                <a:ea typeface="Calibri" panose="020F0502020204030204" pitchFamily="34" charset="0"/>
              </a:rPr>
              <a:t>The Mental Capacity Act and Safeguarding Adults</a:t>
            </a:r>
            <a:endParaRPr lang="en-GB" b="1" dirty="0"/>
          </a:p>
        </p:txBody>
      </p:sp>
      <p:pic>
        <p:nvPicPr>
          <p:cNvPr id="4" name="Picture 3">
            <a:extLst>
              <a:ext uri="{FF2B5EF4-FFF2-40B4-BE49-F238E27FC236}">
                <a16:creationId xmlns:a16="http://schemas.microsoft.com/office/drawing/2014/main" id="{E88F15EC-0E86-BCBF-3C47-0DC5B06D16A4}"/>
              </a:ext>
            </a:extLst>
          </p:cNvPr>
          <p:cNvPicPr>
            <a:picLocks noChangeAspect="1"/>
          </p:cNvPicPr>
          <p:nvPr/>
        </p:nvPicPr>
        <p:blipFill rotWithShape="1">
          <a:blip r:embed="rId3"/>
          <a:srcRect l="1704" r="-1" b="-1"/>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
        <p:nvSpPr>
          <p:cNvPr id="5" name="TextBox 4">
            <a:extLst>
              <a:ext uri="{FF2B5EF4-FFF2-40B4-BE49-F238E27FC236}">
                <a16:creationId xmlns:a16="http://schemas.microsoft.com/office/drawing/2014/main" id="{9FFF5E77-2F23-1868-9A77-B307CC5B7864}"/>
              </a:ext>
            </a:extLst>
          </p:cNvPr>
          <p:cNvSpPr txBox="1"/>
          <p:nvPr/>
        </p:nvSpPr>
        <p:spPr>
          <a:xfrm>
            <a:off x="2396836" y="5416943"/>
            <a:ext cx="7495309" cy="461665"/>
          </a:xfrm>
          <a:prstGeom prst="rect">
            <a:avLst/>
          </a:prstGeom>
          <a:noFill/>
        </p:spPr>
        <p:txBody>
          <a:bodyPr wrap="square" rtlCol="0">
            <a:spAutoFit/>
          </a:bodyPr>
          <a:lstStyle/>
          <a:p>
            <a:pPr algn="ctr"/>
            <a:r>
              <a:rPr lang="en-GB" sz="2400" dirty="0">
                <a:latin typeface="Microsoft New Tai Lue" panose="020B0502040204020203" pitchFamily="34" charset="0"/>
                <a:cs typeface="Microsoft New Tai Lue" panose="020B0502040204020203" pitchFamily="34" charset="0"/>
              </a:rPr>
              <a:t>Emma Lawton – Somerset NHS Foundation Trust</a:t>
            </a:r>
          </a:p>
        </p:txBody>
      </p:sp>
    </p:spTree>
    <p:extLst>
      <p:ext uri="{BB962C8B-B14F-4D97-AF65-F5344CB8AC3E}">
        <p14:creationId xmlns:p14="http://schemas.microsoft.com/office/powerpoint/2010/main" val="103436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picture frame&#10;&#10;Description automatically generated">
            <a:extLst>
              <a:ext uri="{FF2B5EF4-FFF2-40B4-BE49-F238E27FC236}">
                <a16:creationId xmlns:a16="http://schemas.microsoft.com/office/drawing/2014/main" id="{8BE29FAA-3ED5-90E1-D6D3-452F65FDC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754" y="-401782"/>
            <a:ext cx="14113736" cy="7800109"/>
          </a:xfrm>
          <a:prstGeom prst="rect">
            <a:avLst/>
          </a:prstGeom>
        </p:spPr>
      </p:pic>
      <p:sp>
        <p:nvSpPr>
          <p:cNvPr id="2" name="Title 1">
            <a:extLst>
              <a:ext uri="{FF2B5EF4-FFF2-40B4-BE49-F238E27FC236}">
                <a16:creationId xmlns:a16="http://schemas.microsoft.com/office/drawing/2014/main" id="{4BC35414-4A66-756C-95D0-B86389F33F45}"/>
              </a:ext>
            </a:extLst>
          </p:cNvPr>
          <p:cNvSpPr>
            <a:spLocks noGrp="1"/>
          </p:cNvSpPr>
          <p:nvPr>
            <p:ph type="title"/>
          </p:nvPr>
        </p:nvSpPr>
        <p:spPr>
          <a:xfrm>
            <a:off x="1392380" y="891597"/>
            <a:ext cx="10515600" cy="1325563"/>
          </a:xfrm>
        </p:spPr>
        <p:txBody>
          <a:bodyPr>
            <a:normAutofit/>
          </a:bodyPr>
          <a:lstStyle/>
          <a:p>
            <a:r>
              <a:rPr lang="en-GB" sz="5400" dirty="0"/>
              <a:t>Reframing language and thinking</a:t>
            </a:r>
          </a:p>
        </p:txBody>
      </p:sp>
      <p:sp>
        <p:nvSpPr>
          <p:cNvPr id="3" name="Content Placeholder 2">
            <a:extLst>
              <a:ext uri="{FF2B5EF4-FFF2-40B4-BE49-F238E27FC236}">
                <a16:creationId xmlns:a16="http://schemas.microsoft.com/office/drawing/2014/main" id="{32A711CE-38E3-737C-DDE1-416CC55A7211}"/>
              </a:ext>
            </a:extLst>
          </p:cNvPr>
          <p:cNvSpPr>
            <a:spLocks noGrp="1"/>
          </p:cNvSpPr>
          <p:nvPr>
            <p:ph idx="1"/>
          </p:nvPr>
        </p:nvSpPr>
        <p:spPr>
          <a:xfrm>
            <a:off x="1547816" y="1953924"/>
            <a:ext cx="8892595" cy="4100512"/>
          </a:xfrm>
        </p:spPr>
        <p:txBody>
          <a:bodyPr>
            <a:normAutofit fontScale="77500" lnSpcReduction="20000"/>
          </a:bodyPr>
          <a:lstStyle/>
          <a:p>
            <a:pPr marL="0" indent="0">
              <a:buNone/>
            </a:pPr>
            <a:endParaRPr lang="en-GB" sz="1800" dirty="0">
              <a:effectLst/>
              <a:latin typeface="Calibri" panose="020F0502020204030204" pitchFamily="34" charset="0"/>
              <a:ea typeface="Arial" panose="020B0604020202020204" pitchFamily="34" charset="0"/>
              <a:cs typeface="Arial" panose="020B0604020202020204" pitchFamily="34" charset="0"/>
            </a:endParaRPr>
          </a:p>
          <a:p>
            <a:pPr marL="0" indent="0">
              <a:lnSpc>
                <a:spcPct val="120000"/>
              </a:lnSpc>
              <a:buNone/>
            </a:pPr>
            <a:r>
              <a:rPr lang="en-GB" sz="4400" i="1" dirty="0">
                <a:effectLst/>
                <a:latin typeface="Calibri" panose="020F0502020204030204" pitchFamily="34" charset="0"/>
                <a:ea typeface="Arial" panose="020B0604020202020204" pitchFamily="34" charset="0"/>
                <a:cs typeface="Arial" panose="020B0604020202020204" pitchFamily="34" charset="0"/>
              </a:rPr>
              <a:t>“Professionals should be actively reflecting on the language that they use, as it will </a:t>
            </a:r>
            <a:r>
              <a:rPr lang="en-GB" sz="4400" b="1" i="1" dirty="0">
                <a:effectLst/>
                <a:latin typeface="Calibri" panose="020F0502020204030204" pitchFamily="34" charset="0"/>
                <a:ea typeface="Arial" panose="020B0604020202020204" pitchFamily="34" charset="0"/>
                <a:cs typeface="Arial" panose="020B0604020202020204" pitchFamily="34" charset="0"/>
              </a:rPr>
              <a:t>impact on their interventions</a:t>
            </a:r>
            <a:r>
              <a:rPr lang="en-GB" sz="4400" i="1" dirty="0">
                <a:effectLst/>
                <a:latin typeface="Calibri" panose="020F0502020204030204" pitchFamily="34" charset="0"/>
                <a:ea typeface="Arial" panose="020B0604020202020204" pitchFamily="34" charset="0"/>
                <a:cs typeface="Arial" panose="020B0604020202020204" pitchFamily="34" charset="0"/>
              </a:rPr>
              <a:t> …. [….]...  A child who is exploited is not making a ‘lifestyle choice’, ‘putting themselves at risk’, or ‘engaging in risk taking behaviours.”</a:t>
            </a:r>
          </a:p>
          <a:p>
            <a:pPr marL="0" indent="0" algn="r">
              <a:buNone/>
            </a:pPr>
            <a:endParaRPr lang="en-GB" sz="1800" b="1" dirty="0">
              <a:latin typeface="Calibri" panose="020F0502020204030204" pitchFamily="34" charset="0"/>
              <a:cs typeface="Arial" panose="020B0604020202020204" pitchFamily="34" charset="0"/>
            </a:endParaRPr>
          </a:p>
          <a:p>
            <a:pPr marL="0" indent="0" algn="r">
              <a:spcBef>
                <a:spcPts val="0"/>
              </a:spcBef>
              <a:buNone/>
            </a:pPr>
            <a:r>
              <a:rPr lang="en-GB" sz="2400" b="1" dirty="0">
                <a:latin typeface="Calibri" panose="020F0502020204030204" pitchFamily="34" charset="0"/>
                <a:cs typeface="Arial" panose="020B0604020202020204" pitchFamily="34" charset="0"/>
              </a:rPr>
              <a:t>Somerset Safeguarding Children Partnership</a:t>
            </a:r>
          </a:p>
          <a:p>
            <a:pPr marL="0" indent="0">
              <a:buNone/>
            </a:pPr>
            <a:endParaRPr lang="en-GB" sz="1800" dirty="0">
              <a:latin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17550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57FD25-79FA-7272-CAC2-26CFA343314B}"/>
              </a:ext>
            </a:extLst>
          </p:cNvPr>
          <p:cNvPicPr>
            <a:picLocks noChangeAspect="1"/>
          </p:cNvPicPr>
          <p:nvPr/>
        </p:nvPicPr>
        <p:blipFill rotWithShape="1">
          <a:blip r:embed="rId3">
            <a:extLst>
              <a:ext uri="{28A0092B-C50C-407E-A947-70E740481C1C}">
                <a14:useLocalDpi xmlns:a14="http://schemas.microsoft.com/office/drawing/2010/main" val="0"/>
              </a:ext>
            </a:extLst>
          </a:blip>
          <a:srcRect l="20270" r="20270"/>
          <a:stretch/>
        </p:blipFill>
        <p:spPr>
          <a:xfrm>
            <a:off x="-682520" y="10"/>
            <a:ext cx="6293611"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2724E12-4C0E-5EBD-9EB2-504998B16B72}"/>
              </a:ext>
            </a:extLst>
          </p:cNvPr>
          <p:cNvSpPr>
            <a:spLocks noGrp="1"/>
          </p:cNvSpPr>
          <p:nvPr>
            <p:ph idx="1"/>
          </p:nvPr>
        </p:nvSpPr>
        <p:spPr>
          <a:xfrm>
            <a:off x="5805055" y="2187112"/>
            <a:ext cx="5666507" cy="4247372"/>
          </a:xfrm>
        </p:spPr>
        <p:txBody>
          <a:bodyPr>
            <a:normAutofit fontScale="92500" lnSpcReduction="10000"/>
          </a:bodyPr>
          <a:lstStyle/>
          <a:p>
            <a:pPr marL="0" indent="0">
              <a:lnSpc>
                <a:spcPct val="110000"/>
              </a:lnSpc>
              <a:buNone/>
            </a:pPr>
            <a:r>
              <a:rPr lang="en-GB" dirty="0"/>
              <a:t>People who lack capacity:</a:t>
            </a:r>
          </a:p>
          <a:p>
            <a:pPr>
              <a:lnSpc>
                <a:spcPct val="110000"/>
              </a:lnSpc>
            </a:pPr>
            <a:r>
              <a:rPr lang="en-GB" dirty="0"/>
              <a:t> should be free to go out and about in their local community without being targeted for exploitation</a:t>
            </a:r>
          </a:p>
          <a:p>
            <a:pPr>
              <a:lnSpc>
                <a:spcPct val="110000"/>
              </a:lnSpc>
            </a:pPr>
            <a:r>
              <a:rPr lang="en-GB" dirty="0"/>
              <a:t>be able to use social media and the internet without being groomed.</a:t>
            </a:r>
          </a:p>
          <a:p>
            <a:pPr>
              <a:lnSpc>
                <a:spcPct val="110000"/>
              </a:lnSpc>
            </a:pPr>
            <a:r>
              <a:rPr lang="en-GB" dirty="0"/>
              <a:t>Should have security of living arrangements, without fear these are threatened by the actions of others</a:t>
            </a:r>
            <a:r>
              <a:rPr lang="en-GB" sz="2000" dirty="0"/>
              <a:t>.</a:t>
            </a:r>
          </a:p>
        </p:txBody>
      </p:sp>
      <p:sp>
        <p:nvSpPr>
          <p:cNvPr id="2" name="Title 1">
            <a:extLst>
              <a:ext uri="{FF2B5EF4-FFF2-40B4-BE49-F238E27FC236}">
                <a16:creationId xmlns:a16="http://schemas.microsoft.com/office/drawing/2014/main" id="{80DFC6FC-3B97-1684-9FF3-3ADE779635F4}"/>
              </a:ext>
            </a:extLst>
          </p:cNvPr>
          <p:cNvSpPr>
            <a:spLocks noGrp="1"/>
          </p:cNvSpPr>
          <p:nvPr>
            <p:ph type="title"/>
          </p:nvPr>
        </p:nvSpPr>
        <p:spPr>
          <a:xfrm>
            <a:off x="0" y="379802"/>
            <a:ext cx="11188700" cy="1807305"/>
          </a:xfrm>
          <a:solidFill>
            <a:schemeClr val="bg1"/>
          </a:solidFill>
        </p:spPr>
        <p:txBody>
          <a:bodyPr>
            <a:normAutofit/>
          </a:bodyPr>
          <a:lstStyle/>
          <a:p>
            <a:pPr algn="ctr"/>
            <a:r>
              <a:rPr lang="en-GB" sz="5400" dirty="0"/>
              <a:t>MCA &amp; Making Safeguarding Personal: </a:t>
            </a:r>
            <a:br>
              <a:rPr lang="en-GB" sz="5400" dirty="0"/>
            </a:br>
            <a:r>
              <a:rPr lang="en-GB" sz="5400" dirty="0"/>
              <a:t>A starting point</a:t>
            </a:r>
          </a:p>
        </p:txBody>
      </p:sp>
    </p:spTree>
    <p:extLst>
      <p:ext uri="{BB962C8B-B14F-4D97-AF65-F5344CB8AC3E}">
        <p14:creationId xmlns:p14="http://schemas.microsoft.com/office/powerpoint/2010/main" val="267120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3A7F5-8697-933B-7FE6-515AAB2A9712}"/>
              </a:ext>
            </a:extLst>
          </p:cNvPr>
          <p:cNvSpPr>
            <a:spLocks noGrp="1"/>
          </p:cNvSpPr>
          <p:nvPr>
            <p:ph type="title"/>
          </p:nvPr>
        </p:nvSpPr>
        <p:spPr>
          <a:xfrm>
            <a:off x="598202" y="61387"/>
            <a:ext cx="11018520" cy="1434415"/>
          </a:xfrm>
        </p:spPr>
        <p:txBody>
          <a:bodyPr anchor="b">
            <a:normAutofit/>
          </a:bodyPr>
          <a:lstStyle/>
          <a:p>
            <a:r>
              <a:rPr lang="en-GB" sz="5400" dirty="0"/>
              <a:t>MCA – Autonomy vs Protection</a:t>
            </a:r>
          </a:p>
        </p:txBody>
      </p:sp>
      <p:sp>
        <p:nvSpPr>
          <p:cNvPr id="5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EA03DD-E2E9-A651-8F74-4E4EB24B221E}"/>
              </a:ext>
            </a:extLst>
          </p:cNvPr>
          <p:cNvSpPr>
            <a:spLocks noGrp="1"/>
          </p:cNvSpPr>
          <p:nvPr>
            <p:ph idx="1"/>
          </p:nvPr>
        </p:nvSpPr>
        <p:spPr>
          <a:xfrm>
            <a:off x="572493" y="2071316"/>
            <a:ext cx="6770416" cy="4119172"/>
          </a:xfrm>
        </p:spPr>
        <p:txBody>
          <a:bodyPr anchor="t">
            <a:noAutofit/>
          </a:bodyPr>
          <a:lstStyle/>
          <a:p>
            <a:r>
              <a:rPr lang="en-GB" sz="2600" dirty="0"/>
              <a:t>Do we always get the balance right?</a:t>
            </a:r>
          </a:p>
          <a:p>
            <a:r>
              <a:rPr lang="en-GB" sz="2600" dirty="0"/>
              <a:t>How much do we lean towards protection? And how much do we lean towards autonomy/empowerment?</a:t>
            </a:r>
          </a:p>
          <a:p>
            <a:r>
              <a:rPr lang="en-GB" sz="2600" dirty="0"/>
              <a:t>‘Protections’ imposed can serve to limit that individuals freedoms in the name of ‘protecting’ them. </a:t>
            </a:r>
          </a:p>
          <a:p>
            <a:r>
              <a:rPr lang="en-GB" sz="2600" dirty="0"/>
              <a:t>How does this fit with Making Safeguarding personal?</a:t>
            </a:r>
          </a:p>
          <a:p>
            <a:r>
              <a:rPr lang="en-GB" sz="2600" dirty="0"/>
              <a:t>What alternatives are there?</a:t>
            </a:r>
          </a:p>
        </p:txBody>
      </p:sp>
      <p:pic>
        <p:nvPicPr>
          <p:cNvPr id="4" name="Picture 3">
            <a:extLst>
              <a:ext uri="{FF2B5EF4-FFF2-40B4-BE49-F238E27FC236}">
                <a16:creationId xmlns:a16="http://schemas.microsoft.com/office/drawing/2014/main" id="{B36AD01E-E534-C7B9-3320-0E659263BA56}"/>
              </a:ext>
            </a:extLst>
          </p:cNvPr>
          <p:cNvPicPr>
            <a:picLocks noChangeAspect="1"/>
          </p:cNvPicPr>
          <p:nvPr/>
        </p:nvPicPr>
        <p:blipFill rotWithShape="1">
          <a:blip r:embed="rId3"/>
          <a:srcRect l="17456" r="1784" b="2"/>
          <a:stretch/>
        </p:blipFill>
        <p:spPr>
          <a:xfrm>
            <a:off x="7536873" y="2093976"/>
            <a:ext cx="4079849" cy="4096512"/>
          </a:xfrm>
          <a:prstGeom prst="rect">
            <a:avLst/>
          </a:prstGeom>
        </p:spPr>
      </p:pic>
    </p:spTree>
    <p:extLst>
      <p:ext uri="{BB962C8B-B14F-4D97-AF65-F5344CB8AC3E}">
        <p14:creationId xmlns:p14="http://schemas.microsoft.com/office/powerpoint/2010/main" val="149701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4AB55F-9FBD-652A-983B-A6E636412EAF}"/>
              </a:ext>
            </a:extLst>
          </p:cNvPr>
          <p:cNvPicPr>
            <a:picLocks noGrp="1" noChangeAspect="1"/>
          </p:cNvPicPr>
          <p:nvPr>
            <p:ph idx="1"/>
          </p:nvPr>
        </p:nvPicPr>
        <p:blipFill>
          <a:blip r:embed="rId3"/>
          <a:stretch>
            <a:fillRect/>
          </a:stretch>
        </p:blipFill>
        <p:spPr>
          <a:xfrm>
            <a:off x="1724944" y="1839480"/>
            <a:ext cx="8742111" cy="5212484"/>
          </a:xfrm>
          <a:prstGeom prst="rect">
            <a:avLst/>
          </a:prstGeom>
        </p:spPr>
      </p:pic>
      <p:sp>
        <p:nvSpPr>
          <p:cNvPr id="5" name="Title 1">
            <a:extLst>
              <a:ext uri="{FF2B5EF4-FFF2-40B4-BE49-F238E27FC236}">
                <a16:creationId xmlns:a16="http://schemas.microsoft.com/office/drawing/2014/main" id="{40B903CB-EA37-ECF1-EE2F-7D53A5ACBF04}"/>
              </a:ext>
            </a:extLst>
          </p:cNvPr>
          <p:cNvSpPr>
            <a:spLocks noGrp="1"/>
          </p:cNvSpPr>
          <p:nvPr>
            <p:ph type="title"/>
          </p:nvPr>
        </p:nvSpPr>
        <p:spPr>
          <a:xfrm>
            <a:off x="387927" y="365125"/>
            <a:ext cx="10965873" cy="1325563"/>
          </a:xfrm>
        </p:spPr>
        <p:txBody>
          <a:bodyPr>
            <a:noAutofit/>
          </a:bodyPr>
          <a:lstStyle/>
          <a:p>
            <a:pPr algn="ctr"/>
            <a:r>
              <a:rPr lang="en-GB" sz="5400" dirty="0"/>
              <a:t>Imposing ‘protections’. </a:t>
            </a:r>
            <a:br>
              <a:rPr lang="en-GB" sz="5400" dirty="0"/>
            </a:br>
            <a:r>
              <a:rPr lang="en-GB" sz="5400" dirty="0"/>
              <a:t>A mermaids tale.</a:t>
            </a:r>
          </a:p>
        </p:txBody>
      </p:sp>
    </p:spTree>
    <p:extLst>
      <p:ext uri="{BB962C8B-B14F-4D97-AF65-F5344CB8AC3E}">
        <p14:creationId xmlns:p14="http://schemas.microsoft.com/office/powerpoint/2010/main" val="137283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14227-4F30-E8B0-8372-1D1D2CF57BEE}"/>
              </a:ext>
            </a:extLst>
          </p:cNvPr>
          <p:cNvSpPr>
            <a:spLocks noGrp="1"/>
          </p:cNvSpPr>
          <p:nvPr>
            <p:ph type="title"/>
          </p:nvPr>
        </p:nvSpPr>
        <p:spPr>
          <a:xfrm>
            <a:off x="838200" y="365125"/>
            <a:ext cx="10515600" cy="1325563"/>
          </a:xfrm>
        </p:spPr>
        <p:txBody>
          <a:bodyPr>
            <a:normAutofit/>
          </a:bodyPr>
          <a:lstStyle/>
          <a:p>
            <a:r>
              <a:rPr lang="en-GB" sz="5400" dirty="0"/>
              <a:t>KF [2022]</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BB567C-7353-A86F-40A4-06C93C7D9569}"/>
              </a:ext>
            </a:extLst>
          </p:cNvPr>
          <p:cNvSpPr>
            <a:spLocks noGrp="1"/>
          </p:cNvSpPr>
          <p:nvPr>
            <p:ph idx="1"/>
          </p:nvPr>
        </p:nvSpPr>
        <p:spPr>
          <a:xfrm>
            <a:off x="838200" y="1929383"/>
            <a:ext cx="10515600" cy="4563491"/>
          </a:xfrm>
        </p:spPr>
        <p:txBody>
          <a:bodyPr>
            <a:normAutofit/>
          </a:bodyPr>
          <a:lstStyle/>
          <a:p>
            <a:r>
              <a:rPr lang="en-US" sz="2600" b="0" i="0" dirty="0">
                <a:effectLst/>
              </a:rPr>
              <a:t>KF, a woman with moderate learning disability. </a:t>
            </a:r>
            <a:endParaRPr lang="en-US" sz="2600" dirty="0"/>
          </a:p>
          <a:p>
            <a:r>
              <a:rPr lang="en-US" sz="2600" b="0" i="0" dirty="0">
                <a:effectLst/>
              </a:rPr>
              <a:t>KW, her male partner. Coercive and controlling</a:t>
            </a:r>
            <a:r>
              <a:rPr lang="en-US" sz="2600" dirty="0"/>
              <a:t>. C</a:t>
            </a:r>
            <a:r>
              <a:rPr lang="en-US" sz="2600" b="0" i="0" dirty="0">
                <a:effectLst/>
              </a:rPr>
              <a:t>onvicted of, and awaiting sentence for, serious sexual assault on KF</a:t>
            </a:r>
          </a:p>
          <a:p>
            <a:r>
              <a:rPr lang="en-US" sz="2600" dirty="0"/>
              <a:t>KF had been removed from the flat she shared with KW under court order several months earlier. She was now living in a new care placement.</a:t>
            </a:r>
            <a:endParaRPr lang="en-US" sz="2600" b="0" i="0" dirty="0">
              <a:effectLst/>
            </a:endParaRPr>
          </a:p>
          <a:p>
            <a:r>
              <a:rPr lang="en-US" sz="2600" dirty="0"/>
              <a:t>KF wanted to spend one last night with KW before he was due to be sentenced.</a:t>
            </a:r>
          </a:p>
          <a:p>
            <a:r>
              <a:rPr lang="en-US" sz="2600" b="0" i="0" dirty="0">
                <a:effectLst/>
              </a:rPr>
              <a:t>Judge decided that she lacked capacity to make decisions about contact or sexual relations with KW, or the support she would need to keep herself safe during unsupervised contact.</a:t>
            </a:r>
          </a:p>
        </p:txBody>
      </p:sp>
    </p:spTree>
    <p:extLst>
      <p:ext uri="{BB962C8B-B14F-4D97-AF65-F5344CB8AC3E}">
        <p14:creationId xmlns:p14="http://schemas.microsoft.com/office/powerpoint/2010/main" val="138479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7F350-1D83-436A-B5C7-7CD257BA2662}"/>
              </a:ext>
            </a:extLst>
          </p:cNvPr>
          <p:cNvSpPr>
            <a:spLocks noGrp="1"/>
          </p:cNvSpPr>
          <p:nvPr>
            <p:ph type="title"/>
          </p:nvPr>
        </p:nvSpPr>
        <p:spPr>
          <a:xfrm>
            <a:off x="635000" y="640823"/>
            <a:ext cx="3418659" cy="5583148"/>
          </a:xfrm>
        </p:spPr>
        <p:txBody>
          <a:bodyPr anchor="ctr">
            <a:normAutofit/>
          </a:bodyPr>
          <a:lstStyle/>
          <a:p>
            <a:r>
              <a:rPr lang="en-GB" sz="5400" b="1" dirty="0"/>
              <a:t>KF: </a:t>
            </a:r>
            <a:br>
              <a:rPr lang="en-GB" sz="5400" b="1" dirty="0"/>
            </a:br>
            <a:r>
              <a:rPr lang="en-GB" sz="5400" b="1" dirty="0"/>
              <a:t>A good outcome?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7C27CF3-6760-D80D-5D20-8635720EECB2}"/>
              </a:ext>
            </a:extLst>
          </p:cNvPr>
          <p:cNvGraphicFramePr>
            <a:graphicFrameLocks noGrp="1"/>
          </p:cNvGraphicFramePr>
          <p:nvPr>
            <p:ph idx="1"/>
            <p:extLst>
              <p:ext uri="{D42A27DB-BD31-4B8C-83A1-F6EECF244321}">
                <p14:modId xmlns:p14="http://schemas.microsoft.com/office/powerpoint/2010/main" val="155143044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16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4104F-A86D-B442-FCFF-9DF2B0BFD6A7}"/>
              </a:ext>
            </a:extLst>
          </p:cNvPr>
          <p:cNvSpPr>
            <a:spLocks noGrp="1"/>
          </p:cNvSpPr>
          <p:nvPr>
            <p:ph type="title"/>
          </p:nvPr>
        </p:nvSpPr>
        <p:spPr>
          <a:xfrm>
            <a:off x="686834" y="1153572"/>
            <a:ext cx="3200400" cy="4461163"/>
          </a:xfrm>
        </p:spPr>
        <p:txBody>
          <a:bodyPr>
            <a:normAutofit/>
          </a:bodyPr>
          <a:lstStyle/>
          <a:p>
            <a:r>
              <a:rPr lang="en-GB" sz="5400" dirty="0">
                <a:solidFill>
                  <a:srgbClr val="FFFFFF"/>
                </a:solidFill>
              </a:rPr>
              <a:t>SF [2020]. </a:t>
            </a:r>
            <a:br>
              <a:rPr lang="en-GB" sz="5400" b="1" dirty="0">
                <a:solidFill>
                  <a:srgbClr val="FFFFFF"/>
                </a:solidFill>
              </a:rPr>
            </a:br>
            <a:r>
              <a:rPr lang="en-GB" sz="5400" b="1" dirty="0">
                <a:solidFill>
                  <a:srgbClr val="FFFFFF"/>
                </a:solidFill>
              </a:rPr>
              <a:t>A better way?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7E3A4A-C607-4027-92B0-3A20B397B198}"/>
              </a:ext>
            </a:extLst>
          </p:cNvPr>
          <p:cNvSpPr>
            <a:spLocks noGrp="1"/>
          </p:cNvSpPr>
          <p:nvPr>
            <p:ph idx="1"/>
          </p:nvPr>
        </p:nvSpPr>
        <p:spPr>
          <a:xfrm>
            <a:off x="4447308" y="953293"/>
            <a:ext cx="6906491" cy="5585619"/>
          </a:xfrm>
        </p:spPr>
        <p:txBody>
          <a:bodyPr anchor="ctr">
            <a:normAutofit/>
          </a:bodyPr>
          <a:lstStyle/>
          <a:p>
            <a:pPr>
              <a:spcBef>
                <a:spcPts val="1200"/>
              </a:spcBef>
            </a:pPr>
            <a:r>
              <a:rPr lang="en-GB" dirty="0">
                <a:effectLst/>
              </a:rPr>
              <a:t>20 year-old female with autism and learning </a:t>
            </a:r>
            <a:r>
              <a:rPr lang="en-GB" dirty="0"/>
              <a:t>d</a:t>
            </a:r>
            <a:r>
              <a:rPr lang="en-GB" dirty="0">
                <a:effectLst/>
              </a:rPr>
              <a:t>ifficulties. Supported living accommodation.</a:t>
            </a:r>
          </a:p>
          <a:p>
            <a:pPr>
              <a:spcBef>
                <a:spcPts val="1200"/>
              </a:spcBef>
            </a:pPr>
            <a:r>
              <a:rPr lang="en-GB" dirty="0"/>
              <a:t>In 2019 SF’s care provider became aware she </a:t>
            </a:r>
            <a:r>
              <a:rPr lang="en-GB" dirty="0">
                <a:effectLst/>
              </a:rPr>
              <a:t>being was being targeted by a sexual exploitation/grooming gang via social media. This progressed to the men visiting SF’s accommodation and having sex with her.</a:t>
            </a:r>
          </a:p>
          <a:p>
            <a:pPr marL="230400" marR="0">
              <a:spcBef>
                <a:spcPts val="1200"/>
              </a:spcBef>
              <a:spcAft>
                <a:spcPts val="0"/>
              </a:spcAft>
            </a:pPr>
            <a:r>
              <a:rPr lang="en-GB" dirty="0"/>
              <a:t>Initial</a:t>
            </a:r>
            <a:r>
              <a:rPr lang="en-GB" dirty="0">
                <a:effectLst/>
              </a:rPr>
              <a:t> response to this was increase carer monitoring and to restrict SF movements. </a:t>
            </a:r>
          </a:p>
          <a:p>
            <a:pPr marL="230400" marR="0">
              <a:spcBef>
                <a:spcPts val="1200"/>
              </a:spcBef>
              <a:spcAft>
                <a:spcPts val="0"/>
              </a:spcAft>
            </a:pPr>
            <a:r>
              <a:rPr lang="en-GB" dirty="0">
                <a:effectLst/>
              </a:rPr>
              <a:t>In court the question was asked: </a:t>
            </a:r>
            <a:r>
              <a:rPr lang="en-GB" dirty="0"/>
              <a:t>W</a:t>
            </a:r>
            <a:r>
              <a:rPr lang="en-GB" dirty="0">
                <a:effectLst/>
              </a:rPr>
              <a:t>hy are we restricting </a:t>
            </a:r>
            <a:r>
              <a:rPr lang="en-GB" dirty="0"/>
              <a:t>SF rather than</a:t>
            </a:r>
            <a:r>
              <a:rPr lang="en-GB" dirty="0">
                <a:effectLst/>
              </a:rPr>
              <a:t> the perpetrators?</a:t>
            </a:r>
          </a:p>
          <a:p>
            <a:pPr marL="0" marR="0" indent="0">
              <a:spcBef>
                <a:spcPts val="0"/>
              </a:spcBef>
              <a:spcAft>
                <a:spcPts val="0"/>
              </a:spcAft>
              <a:buNone/>
            </a:pPr>
            <a:endParaRPr lang="en-GB" dirty="0">
              <a:effectLst/>
              <a:latin typeface="Calibri" panose="020F0502020204030204" pitchFamily="34" charset="0"/>
            </a:endParaRPr>
          </a:p>
          <a:p>
            <a:endParaRPr lang="en-GB" dirty="0"/>
          </a:p>
        </p:txBody>
      </p:sp>
    </p:spTree>
    <p:extLst>
      <p:ext uri="{BB962C8B-B14F-4D97-AF65-F5344CB8AC3E}">
        <p14:creationId xmlns:p14="http://schemas.microsoft.com/office/powerpoint/2010/main" val="261804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A59ED-63D1-4C24-654E-B06EED40ADBE}"/>
              </a:ext>
            </a:extLst>
          </p:cNvPr>
          <p:cNvPicPr>
            <a:picLocks noChangeAspect="1"/>
          </p:cNvPicPr>
          <p:nvPr/>
        </p:nvPicPr>
        <p:blipFill rotWithShape="1">
          <a:blip r:embed="rId3"/>
          <a:srcRect t="14294" r="26051" b="27067"/>
          <a:stretch/>
        </p:blipFill>
        <p:spPr>
          <a:xfrm>
            <a:off x="-1" y="0"/>
            <a:ext cx="12192001" cy="6858000"/>
          </a:xfrm>
          <a:prstGeom prst="rect">
            <a:avLst/>
          </a:prstGeom>
        </p:spPr>
      </p:pic>
      <p:sp>
        <p:nvSpPr>
          <p:cNvPr id="2" name="Title 1">
            <a:extLst>
              <a:ext uri="{FF2B5EF4-FFF2-40B4-BE49-F238E27FC236}">
                <a16:creationId xmlns:a16="http://schemas.microsoft.com/office/drawing/2014/main" id="{434E1A11-B4AA-99E9-8B6B-9B1F5AA02A5E}"/>
              </a:ext>
            </a:extLst>
          </p:cNvPr>
          <p:cNvSpPr>
            <a:spLocks noGrp="1"/>
          </p:cNvSpPr>
          <p:nvPr>
            <p:ph type="title"/>
          </p:nvPr>
        </p:nvSpPr>
        <p:spPr>
          <a:xfrm>
            <a:off x="665019" y="504311"/>
            <a:ext cx="10515600" cy="1325563"/>
          </a:xfrm>
        </p:spPr>
        <p:txBody>
          <a:bodyPr>
            <a:normAutofit/>
          </a:bodyPr>
          <a:lstStyle/>
          <a:p>
            <a:r>
              <a:rPr lang="en-GB" sz="5400" dirty="0"/>
              <a:t>SF outcomes</a:t>
            </a:r>
          </a:p>
        </p:txBody>
      </p:sp>
      <p:sp>
        <p:nvSpPr>
          <p:cNvPr id="3" name="Content Placeholder 2">
            <a:extLst>
              <a:ext uri="{FF2B5EF4-FFF2-40B4-BE49-F238E27FC236}">
                <a16:creationId xmlns:a16="http://schemas.microsoft.com/office/drawing/2014/main" id="{97377EA7-5585-9A52-EE31-029B72BBDC69}"/>
              </a:ext>
            </a:extLst>
          </p:cNvPr>
          <p:cNvSpPr>
            <a:spLocks noGrp="1"/>
          </p:cNvSpPr>
          <p:nvPr>
            <p:ph idx="1"/>
          </p:nvPr>
        </p:nvSpPr>
        <p:spPr>
          <a:xfrm>
            <a:off x="665019" y="1705184"/>
            <a:ext cx="8707582" cy="4351338"/>
          </a:xfrm>
        </p:spPr>
        <p:txBody>
          <a:bodyPr/>
          <a:lstStyle/>
          <a:p>
            <a:r>
              <a:rPr lang="en-GB" dirty="0"/>
              <a:t>Work undertaken to identify primary perpetrator</a:t>
            </a:r>
          </a:p>
          <a:p>
            <a:r>
              <a:rPr lang="en-GB" dirty="0"/>
              <a:t>Injunction made by CoP and served on him. Gang interest fell away.</a:t>
            </a:r>
          </a:p>
          <a:p>
            <a:r>
              <a:rPr lang="en-GB" dirty="0"/>
              <a:t>Restrictions on SF decreased. Reduced 1:1 Support. Started going out in her local area again and building positive relationships.</a:t>
            </a:r>
          </a:p>
          <a:p>
            <a:r>
              <a:rPr lang="en-GB" dirty="0"/>
              <a:t>From being a “</a:t>
            </a:r>
            <a:r>
              <a:rPr lang="en-GB" i="1" dirty="0"/>
              <a:t>caged animal</a:t>
            </a:r>
            <a:r>
              <a:rPr lang="en-GB" dirty="0"/>
              <a:t>” to more autonomy</a:t>
            </a:r>
          </a:p>
        </p:txBody>
      </p:sp>
    </p:spTree>
    <p:extLst>
      <p:ext uri="{BB962C8B-B14F-4D97-AF65-F5344CB8AC3E}">
        <p14:creationId xmlns:p14="http://schemas.microsoft.com/office/powerpoint/2010/main" val="282705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1E94C08-51C5-62B0-7232-3DE11103D99F}"/>
              </a:ext>
            </a:extLst>
          </p:cNvPr>
          <p:cNvSpPr>
            <a:spLocks noGrp="1"/>
          </p:cNvSpPr>
          <p:nvPr>
            <p:ph type="title"/>
          </p:nvPr>
        </p:nvSpPr>
        <p:spPr>
          <a:xfrm>
            <a:off x="1054535" y="29879"/>
            <a:ext cx="9833548" cy="1325563"/>
          </a:xfrm>
        </p:spPr>
        <p:txBody>
          <a:bodyPr anchor="b">
            <a:normAutofit/>
          </a:bodyPr>
          <a:lstStyle/>
          <a:p>
            <a:r>
              <a:rPr lang="en-GB" sz="5400" dirty="0"/>
              <a:t>G [2022]</a:t>
            </a:r>
          </a:p>
        </p:txBody>
      </p:sp>
      <p:grpSp>
        <p:nvGrpSpPr>
          <p:cNvPr id="127" name="Group 12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28" name="Freeform: Shape 12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975D1D6-1141-8484-D1F8-A7131A13F183}"/>
              </a:ext>
            </a:extLst>
          </p:cNvPr>
          <p:cNvSpPr>
            <a:spLocks noGrp="1"/>
          </p:cNvSpPr>
          <p:nvPr>
            <p:ph idx="1"/>
          </p:nvPr>
        </p:nvSpPr>
        <p:spPr>
          <a:xfrm>
            <a:off x="1054535" y="1514549"/>
            <a:ext cx="10426265" cy="5373329"/>
          </a:xfrm>
        </p:spPr>
        <p:txBody>
          <a:bodyPr>
            <a:normAutofit fontScale="70000" lnSpcReduction="20000"/>
          </a:bodyPr>
          <a:lstStyle/>
          <a:p>
            <a:pPr>
              <a:lnSpc>
                <a:spcPct val="120000"/>
              </a:lnSpc>
            </a:pPr>
            <a:r>
              <a:rPr lang="en-GB" sz="3600" dirty="0"/>
              <a:t>27-year-old. Best interest dispute between family and care commissioners about care and residence.</a:t>
            </a:r>
          </a:p>
          <a:p>
            <a:pPr>
              <a:lnSpc>
                <a:spcPct val="120000"/>
              </a:lnSpc>
            </a:pPr>
            <a:r>
              <a:rPr lang="en-GB" sz="3600" dirty="0"/>
              <a:t>Court decided that G should move to a ‘bridging’ residential placement.</a:t>
            </a:r>
          </a:p>
          <a:p>
            <a:pPr>
              <a:lnSpc>
                <a:spcPct val="120000"/>
              </a:lnSpc>
            </a:pPr>
            <a:r>
              <a:rPr lang="en-GB" sz="3600" dirty="0"/>
              <a:t>Move was impeded by intimidation from 3 members of G’s family toward care staff.</a:t>
            </a:r>
          </a:p>
          <a:p>
            <a:pPr>
              <a:lnSpc>
                <a:spcPct val="120000"/>
              </a:lnSpc>
            </a:pPr>
            <a:r>
              <a:rPr lang="en-GB" sz="3600" dirty="0"/>
              <a:t>Injunction granted against those family members, prohibiting certain behaviour.</a:t>
            </a:r>
          </a:p>
          <a:p>
            <a:pPr>
              <a:lnSpc>
                <a:spcPct val="120000"/>
              </a:lnSpc>
            </a:pPr>
            <a:r>
              <a:rPr lang="en-GB" sz="3600" dirty="0"/>
              <a:t>Confirmation that CoP could grant these types of injunctions </a:t>
            </a:r>
            <a:r>
              <a:rPr lang="en-US" sz="3600" b="0" i="0" dirty="0">
                <a:effectLst/>
              </a:rPr>
              <a:t>if there is a risk that a best interests decision made by the Court may be obstructed or frustrated by the </a:t>
            </a:r>
            <a:r>
              <a:rPr lang="en-US" sz="3600" b="0" i="0" dirty="0" err="1">
                <a:effectLst/>
              </a:rPr>
              <a:t>behaviour</a:t>
            </a:r>
            <a:r>
              <a:rPr lang="en-US" sz="3600" b="0" i="0" dirty="0">
                <a:effectLst/>
              </a:rPr>
              <a:t> or actions of any particular person</a:t>
            </a:r>
            <a:r>
              <a:rPr lang="en-GB" sz="3600" b="0" i="0" dirty="0">
                <a:effectLst/>
              </a:rPr>
              <a:t>.</a:t>
            </a:r>
            <a:endParaRPr lang="en-GB" sz="3600" dirty="0"/>
          </a:p>
          <a:p>
            <a:endParaRPr lang="en-GB" sz="1800" dirty="0">
              <a:solidFill>
                <a:schemeClr val="tx2"/>
              </a:solidFill>
            </a:endParaRPr>
          </a:p>
          <a:p>
            <a:endParaRPr lang="en-GB" sz="1800" dirty="0">
              <a:solidFill>
                <a:schemeClr val="tx2"/>
              </a:solidFill>
            </a:endParaRPr>
          </a:p>
        </p:txBody>
      </p:sp>
      <p:grpSp>
        <p:nvGrpSpPr>
          <p:cNvPr id="133" name="Group 132">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34" name="Freeform: Shape 13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200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C680F-D2C1-BED5-59F6-41203CCA1AD6}"/>
              </a:ext>
            </a:extLst>
          </p:cNvPr>
          <p:cNvSpPr>
            <a:spLocks noGrp="1"/>
          </p:cNvSpPr>
          <p:nvPr>
            <p:ph type="title"/>
          </p:nvPr>
        </p:nvSpPr>
        <p:spPr>
          <a:xfrm>
            <a:off x="585216" y="56260"/>
            <a:ext cx="11018520" cy="1434415"/>
          </a:xfrm>
        </p:spPr>
        <p:txBody>
          <a:bodyPr anchor="b">
            <a:normAutofit/>
          </a:bodyPr>
          <a:lstStyle/>
          <a:p>
            <a:r>
              <a:rPr lang="en-GB" sz="5400" dirty="0"/>
              <a:t>One for the future? – DAPO’s</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1458AB-1B27-8D2B-A27D-CFBB706BEEB8}"/>
              </a:ext>
            </a:extLst>
          </p:cNvPr>
          <p:cNvPicPr>
            <a:picLocks noChangeAspect="1"/>
          </p:cNvPicPr>
          <p:nvPr/>
        </p:nvPicPr>
        <p:blipFill rotWithShape="1">
          <a:blip r:embed="rId3"/>
          <a:srcRect r="3792" b="-3"/>
          <a:stretch/>
        </p:blipFill>
        <p:spPr>
          <a:xfrm>
            <a:off x="7885473" y="1708422"/>
            <a:ext cx="4011124" cy="4169336"/>
          </a:xfrm>
          <a:prstGeom prst="rect">
            <a:avLst/>
          </a:prstGeom>
        </p:spPr>
      </p:pic>
      <p:sp>
        <p:nvSpPr>
          <p:cNvPr id="3" name="Content Placeholder 2">
            <a:extLst>
              <a:ext uri="{FF2B5EF4-FFF2-40B4-BE49-F238E27FC236}">
                <a16:creationId xmlns:a16="http://schemas.microsoft.com/office/drawing/2014/main" id="{40862831-3335-5DDF-6AE1-1D64BF1861F7}"/>
              </a:ext>
            </a:extLst>
          </p:cNvPr>
          <p:cNvSpPr>
            <a:spLocks noGrp="1"/>
          </p:cNvSpPr>
          <p:nvPr>
            <p:ph idx="1"/>
          </p:nvPr>
        </p:nvSpPr>
        <p:spPr>
          <a:xfrm>
            <a:off x="572493" y="2023646"/>
            <a:ext cx="7726380" cy="5025223"/>
          </a:xfrm>
        </p:spPr>
        <p:txBody>
          <a:bodyPr anchor="t">
            <a:normAutofit/>
          </a:bodyPr>
          <a:lstStyle/>
          <a:p>
            <a:pPr>
              <a:spcBef>
                <a:spcPts val="1200"/>
              </a:spcBef>
            </a:pPr>
            <a:r>
              <a:rPr lang="en-GB" sz="2400" dirty="0"/>
              <a:t>DAPO’s = Domestic Abuse Protection Order.</a:t>
            </a:r>
          </a:p>
          <a:p>
            <a:pPr>
              <a:spcBef>
                <a:spcPts val="1200"/>
              </a:spcBef>
            </a:pPr>
            <a:r>
              <a:rPr lang="en-GB" sz="2400" dirty="0"/>
              <a:t>Introduced by Domestic Abuse Act 2021. </a:t>
            </a:r>
          </a:p>
          <a:p>
            <a:pPr>
              <a:spcBef>
                <a:spcPts val="1200"/>
              </a:spcBef>
            </a:pPr>
            <a:r>
              <a:rPr lang="en-GB" sz="2400" dirty="0"/>
              <a:t>Powers to apply extend to 3</a:t>
            </a:r>
            <a:r>
              <a:rPr lang="en-GB" sz="2400" baseline="30000" dirty="0"/>
              <a:t>rd</a:t>
            </a:r>
            <a:r>
              <a:rPr lang="en-GB" sz="2400" dirty="0"/>
              <a:t> parties representing the victim’s interests, including local authorities.</a:t>
            </a:r>
          </a:p>
          <a:p>
            <a:pPr>
              <a:spcBef>
                <a:spcPts val="1200"/>
              </a:spcBef>
            </a:pPr>
            <a:r>
              <a:rPr lang="en-GB" sz="2400" dirty="0"/>
              <a:t>Or judge can make a DAPO as part of a proceeding relating to another matter which does not have to be domestic abuse related (</a:t>
            </a:r>
            <a:r>
              <a:rPr lang="en-GB" sz="2400" dirty="0" err="1"/>
              <a:t>eg</a:t>
            </a:r>
            <a:r>
              <a:rPr lang="en-GB" sz="2400" dirty="0"/>
              <a:t> CoP proceedings)</a:t>
            </a:r>
          </a:p>
          <a:p>
            <a:pPr>
              <a:spcBef>
                <a:spcPts val="1200"/>
              </a:spcBef>
            </a:pPr>
            <a:r>
              <a:rPr lang="en-GB" sz="2400" dirty="0"/>
              <a:t>No consent from person is needed (</a:t>
            </a:r>
            <a:r>
              <a:rPr lang="en-GB" sz="2400" dirty="0" err="1"/>
              <a:t>ie</a:t>
            </a:r>
            <a:r>
              <a:rPr lang="en-GB" sz="2400" dirty="0"/>
              <a:t> can lack capacity)</a:t>
            </a:r>
          </a:p>
          <a:p>
            <a:pPr>
              <a:spcBef>
                <a:spcPts val="1200"/>
              </a:spcBef>
            </a:pPr>
            <a:r>
              <a:rPr lang="en-GB" sz="2400" dirty="0"/>
              <a:t>Potential that DAPO’s could be made in support of a Best Interest decision for P to remain cared for in their own home. </a:t>
            </a:r>
          </a:p>
        </p:txBody>
      </p:sp>
    </p:spTree>
    <p:extLst>
      <p:ext uri="{BB962C8B-B14F-4D97-AF65-F5344CB8AC3E}">
        <p14:creationId xmlns:p14="http://schemas.microsoft.com/office/powerpoint/2010/main" val="2984597129"/>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DF0084D2619E45897D916366586DC2" ma:contentTypeVersion="16" ma:contentTypeDescription="Create a new document." ma:contentTypeScope="" ma:versionID="2682b0ed967ce8e081d41f23cfb21f8a">
  <xsd:schema xmlns:xsd="http://www.w3.org/2001/XMLSchema" xmlns:xs="http://www.w3.org/2001/XMLSchema" xmlns:p="http://schemas.microsoft.com/office/2006/metadata/properties" xmlns:ns2="53e61792-80e9-49b3-ac7d-ef962a816aae" xmlns:ns3="7dc008a5-5ed2-4e05-8ecd-f2383eab7cb2" xmlns:ns4="3e24bc36-2db9-4dd4-83ef-e2c9c598d6d6" targetNamespace="http://schemas.microsoft.com/office/2006/metadata/properties" ma:root="true" ma:fieldsID="25f9d7d8e9262391ca199bbf9dabd76e" ns2:_="" ns3:_="" ns4:_="">
    <xsd:import namespace="53e61792-80e9-49b3-ac7d-ef962a816aae"/>
    <xsd:import namespace="7dc008a5-5ed2-4e05-8ecd-f2383eab7cb2"/>
    <xsd:import namespace="3e24bc36-2db9-4dd4-83ef-e2c9c598d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61792-80e9-49b3-ac7d-ef962a816aa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c008a5-5ed2-4e05-8ecd-f2383eab7cb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24bc36-2db9-4dd4-83ef-e2c9c598d6d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0af78cc-2973-4a23-bd92-945edf927c43}" ma:internalName="TaxCatchAll" ma:showField="CatchAllData" ma:web="3e24bc36-2db9-4dd4-83ef-e2c9c598d6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b6b569b-509a-467d-b105-d97728d3fc1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53e61792-80e9-49b3-ac7d-ef962a816aae">
      <Terms xmlns="http://schemas.microsoft.com/office/infopath/2007/PartnerControls"/>
    </lcf76f155ced4ddcb4097134ff3c332f>
    <TaxCatchAll xmlns="3e24bc36-2db9-4dd4-83ef-e2c9c598d6d6" xsi:nil="true"/>
  </documentManagement>
</p:properties>
</file>

<file path=customXml/itemProps1.xml><?xml version="1.0" encoding="utf-8"?>
<ds:datastoreItem xmlns:ds="http://schemas.openxmlformats.org/officeDocument/2006/customXml" ds:itemID="{7D800D1C-206A-4A42-8CBC-0ABF91BB1E38}"/>
</file>

<file path=customXml/itemProps2.xml><?xml version="1.0" encoding="utf-8"?>
<ds:datastoreItem xmlns:ds="http://schemas.openxmlformats.org/officeDocument/2006/customXml" ds:itemID="{1B017462-2982-425F-85BA-3A4F62E1E383}"/>
</file>

<file path=customXml/itemProps3.xml><?xml version="1.0" encoding="utf-8"?>
<ds:datastoreItem xmlns:ds="http://schemas.openxmlformats.org/officeDocument/2006/customXml" ds:itemID="{6D86FF05-BC65-4A79-B60F-908FEF05F82A}"/>
</file>

<file path=customXml/itemProps4.xml><?xml version="1.0" encoding="utf-8"?>
<ds:datastoreItem xmlns:ds="http://schemas.openxmlformats.org/officeDocument/2006/customXml" ds:itemID="{96713898-1E81-4840-960F-682A628CE72F}"/>
</file>

<file path=docProps/app.xml><?xml version="1.0" encoding="utf-8"?>
<Properties xmlns="http://schemas.openxmlformats.org/officeDocument/2006/extended-properties" xmlns:vt="http://schemas.openxmlformats.org/officeDocument/2006/docPropsVTypes">
  <TotalTime>13483</TotalTime>
  <Words>2239</Words>
  <Application>Microsoft Office PowerPoint</Application>
  <PresentationFormat>Widescreen</PresentationFormat>
  <Paragraphs>180</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vt:lpstr>
      <vt:lpstr>Calibri</vt:lpstr>
      <vt:lpstr>Calibri Light</vt:lpstr>
      <vt:lpstr>Microsoft New Tai Lue</vt:lpstr>
      <vt:lpstr>Montserrat</vt:lpstr>
      <vt:lpstr>Roboto</vt:lpstr>
      <vt:lpstr>Source Sans Pro</vt:lpstr>
      <vt:lpstr>Office Theme</vt:lpstr>
      <vt:lpstr> Whose rights are we safeguarding? </vt:lpstr>
      <vt:lpstr>MCA – Autonomy vs Protection</vt:lpstr>
      <vt:lpstr>Imposing ‘protections’.  A mermaids tale.</vt:lpstr>
      <vt:lpstr>KF [2022]</vt:lpstr>
      <vt:lpstr>KF:  A good outcome?</vt:lpstr>
      <vt:lpstr>SF [2020].  A better way?</vt:lpstr>
      <vt:lpstr>SF outcomes</vt:lpstr>
      <vt:lpstr>G [2022]</vt:lpstr>
      <vt:lpstr>One for the future? – DAPO’s</vt:lpstr>
      <vt:lpstr>Reframing language and thinking</vt:lpstr>
      <vt:lpstr>MCA &amp; Making Safeguarding Personal:  A starting point</vt:lpstr>
    </vt:vector>
  </TitlesOfParts>
  <Company>Somerset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Lawton</dc:creator>
  <cp:lastModifiedBy>Emma Lawton</cp:lastModifiedBy>
  <cp:revision>33</cp:revision>
  <dcterms:created xsi:type="dcterms:W3CDTF">2022-12-12T09:08:54Z</dcterms:created>
  <dcterms:modified xsi:type="dcterms:W3CDTF">2023-02-22T08:28:58Z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0x01010025DF0084D2619E45897D916366586DC2</vt:lpwstr>
  </property>
</Properties>
</file>