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10.xml" ContentType="application/vnd.openxmlformats-officedocument.presentationml.slide+xml"/>
  <Override PartName="/ppt/slides/slide11.xml" ContentType="application/vnd.openxmlformats-officedocument.presentationml.slide+xml"/>
  <Override PartName="/ppt/presentation.xml" ContentType="application/vnd.openxmlformats-officedocument.presentationml.presentation.main+xml"/>
  <Override PartName="/ppt/slides/slide9.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Slides/notesSlide9.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0.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3.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1.xml" ContentType="application/vnd.openxmlformats-officedocument.customXmlProperties+xml"/>
  <Override PartName="/customXml/itemProps2.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handoutMasterIdLst>
    <p:handoutMasterId r:id="rId17"/>
  </p:handoutMasterIdLst>
  <p:sldIdLst>
    <p:sldId id="291" r:id="rId5"/>
    <p:sldId id="313" r:id="rId6"/>
    <p:sldId id="257" r:id="rId7"/>
    <p:sldId id="289" r:id="rId8"/>
    <p:sldId id="274" r:id="rId9"/>
    <p:sldId id="320" r:id="rId10"/>
    <p:sldId id="275" r:id="rId11"/>
    <p:sldId id="321" r:id="rId12"/>
    <p:sldId id="297" r:id="rId13"/>
    <p:sldId id="322" r:id="rId14"/>
    <p:sldId id="318" r:id="rId15"/>
  </p:sldIdLst>
  <p:sldSz cx="9906000" cy="6858000" type="A4"/>
  <p:notesSz cx="6858000" cy="9144000"/>
  <p:defaultTextStyle>
    <a:defPPr>
      <a:defRPr lang="en-GB"/>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4279"/>
    <a:srgbClr val="CDFFCD"/>
    <a:srgbClr val="9DB73E"/>
    <a:srgbClr val="68276C"/>
    <a:srgbClr val="491249"/>
    <a:srgbClr val="73ADCE"/>
    <a:srgbClr val="339AD0"/>
    <a:srgbClr val="CCE1E9"/>
    <a:srgbClr val="AD94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2" autoAdjust="0"/>
    <p:restoredTop sz="93333" autoAdjust="0"/>
  </p:normalViewPr>
  <p:slideViewPr>
    <p:cSldViewPr snapToGrid="0">
      <p:cViewPr varScale="1">
        <p:scale>
          <a:sx n="110" d="100"/>
          <a:sy n="110" d="100"/>
        </p:scale>
        <p:origin x="1349" y="62"/>
      </p:cViewPr>
      <p:guideLst/>
    </p:cSldViewPr>
  </p:slideViewPr>
  <p:notesTextViewPr>
    <p:cViewPr>
      <p:scale>
        <a:sx n="1" d="1"/>
        <a:sy n="1" d="1"/>
      </p:scale>
      <p:origin x="0" y="0"/>
    </p:cViewPr>
  </p:notesTextViewPr>
  <p:sorterViewPr>
    <p:cViewPr>
      <p:scale>
        <a:sx n="1" d="2"/>
        <a:sy n="1" d="2"/>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ustomXml" Target="../customXml/item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4B0BC3E7-CF87-46DA-A3E7-EDB2865DC7FA}" type="datetimeFigureOut">
              <a:rPr lang="en-GB"/>
              <a:pPr>
                <a:defRPr/>
              </a:pPr>
              <a:t>21/02/2023</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55FE2284-BBBF-42DE-9264-50E95E5977D5}" type="slidenum">
              <a:rPr lang="en-GB"/>
              <a:pPr>
                <a:defRPr/>
              </a:pPr>
              <a:t>‹#›</a:t>
            </a:fld>
            <a:endParaRPr lang="en-GB" dirty="0"/>
          </a:p>
        </p:txBody>
      </p:sp>
    </p:spTree>
    <p:extLst>
      <p:ext uri="{BB962C8B-B14F-4D97-AF65-F5344CB8AC3E}">
        <p14:creationId xmlns:p14="http://schemas.microsoft.com/office/powerpoint/2010/main" val="34223135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6CE121CD-2408-45C3-A8CC-0481B806F217}" type="datetimeFigureOut">
              <a:rPr lang="en-GB"/>
              <a:pPr>
                <a:defRPr/>
              </a:pPr>
              <a:t>21/02/2023</a:t>
            </a:fld>
            <a:endParaRPr lang="en-GB"/>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GB" altLang="en-US" noProof="0" smtClean="0"/>
              <a:t>Click to edit Master text styles</a:t>
            </a:r>
          </a:p>
          <a:p>
            <a:pPr lvl="1"/>
            <a:r>
              <a:rPr lang="en-GB" altLang="en-US" noProof="0" smtClean="0"/>
              <a:t>Second level</a:t>
            </a:r>
          </a:p>
          <a:p>
            <a:pPr lvl="2"/>
            <a:r>
              <a:rPr lang="en-GB" altLang="en-US" noProof="0" smtClean="0"/>
              <a:t>Third level</a:t>
            </a:r>
          </a:p>
          <a:p>
            <a:pPr lvl="3"/>
            <a:r>
              <a:rPr lang="en-GB" altLang="en-US" noProof="0" smtClean="0"/>
              <a:t>Fourth level</a:t>
            </a:r>
          </a:p>
          <a:p>
            <a:pPr lvl="4"/>
            <a:r>
              <a:rPr lang="en-GB" alt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55606C7F-391C-4D55-BFDB-9C3BE64E7CD1}" type="slidenum">
              <a:rPr lang="en-GB"/>
              <a:pPr>
                <a:defRPr/>
              </a:pPr>
              <a:t>‹#›</a:t>
            </a:fld>
            <a:endParaRPr lang="en-GB"/>
          </a:p>
        </p:txBody>
      </p:sp>
    </p:spTree>
    <p:extLst>
      <p:ext uri="{BB962C8B-B14F-4D97-AF65-F5344CB8AC3E}">
        <p14:creationId xmlns:p14="http://schemas.microsoft.com/office/powerpoint/2010/main" val="36305591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3mins</a:t>
            </a:r>
            <a:endParaRPr lang="en-GB" dirty="0"/>
          </a:p>
        </p:txBody>
      </p:sp>
      <p:sp>
        <p:nvSpPr>
          <p:cNvPr id="4" name="Slide Number Placeholder 3"/>
          <p:cNvSpPr>
            <a:spLocks noGrp="1"/>
          </p:cNvSpPr>
          <p:nvPr>
            <p:ph type="sldNum" sz="quarter" idx="10"/>
          </p:nvPr>
        </p:nvSpPr>
        <p:spPr/>
        <p:txBody>
          <a:bodyPr/>
          <a:lstStyle/>
          <a:p>
            <a:pPr>
              <a:defRPr/>
            </a:pPr>
            <a:fld id="{55606C7F-391C-4D55-BFDB-9C3BE64E7CD1}" type="slidenum">
              <a:rPr lang="en-GB" smtClean="0"/>
              <a:pPr>
                <a:defRPr/>
              </a:pPr>
              <a:t>2</a:t>
            </a:fld>
            <a:endParaRPr lang="en-GB"/>
          </a:p>
        </p:txBody>
      </p:sp>
    </p:spTree>
    <p:extLst>
      <p:ext uri="{BB962C8B-B14F-4D97-AF65-F5344CB8AC3E}">
        <p14:creationId xmlns:p14="http://schemas.microsoft.com/office/powerpoint/2010/main" val="1541816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5mins</a:t>
            </a:r>
            <a:endParaRPr lang="en-GB" dirty="0"/>
          </a:p>
        </p:txBody>
      </p:sp>
      <p:sp>
        <p:nvSpPr>
          <p:cNvPr id="4" name="Slide Number Placeholder 3"/>
          <p:cNvSpPr>
            <a:spLocks noGrp="1"/>
          </p:cNvSpPr>
          <p:nvPr>
            <p:ph type="sldNum" sz="quarter" idx="10"/>
          </p:nvPr>
        </p:nvSpPr>
        <p:spPr/>
        <p:txBody>
          <a:bodyPr/>
          <a:lstStyle/>
          <a:p>
            <a:pPr>
              <a:defRPr/>
            </a:pPr>
            <a:fld id="{55606C7F-391C-4D55-BFDB-9C3BE64E7CD1}" type="slidenum">
              <a:rPr lang="en-GB" smtClean="0"/>
              <a:pPr>
                <a:defRPr/>
              </a:pPr>
              <a:t>11</a:t>
            </a:fld>
            <a:endParaRPr lang="en-GB"/>
          </a:p>
        </p:txBody>
      </p:sp>
    </p:spTree>
    <p:extLst>
      <p:ext uri="{BB962C8B-B14F-4D97-AF65-F5344CB8AC3E}">
        <p14:creationId xmlns:p14="http://schemas.microsoft.com/office/powerpoint/2010/main" val="2617706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8</a:t>
            </a:r>
            <a:r>
              <a:rPr lang="en-GB" baseline="0" dirty="0" smtClean="0"/>
              <a:t> minutes</a:t>
            </a:r>
            <a:endParaRPr lang="en-GB" dirty="0"/>
          </a:p>
        </p:txBody>
      </p:sp>
      <p:sp>
        <p:nvSpPr>
          <p:cNvPr id="4" name="Slide Number Placeholder 3"/>
          <p:cNvSpPr>
            <a:spLocks noGrp="1"/>
          </p:cNvSpPr>
          <p:nvPr>
            <p:ph type="sldNum" sz="quarter" idx="10"/>
          </p:nvPr>
        </p:nvSpPr>
        <p:spPr/>
        <p:txBody>
          <a:bodyPr/>
          <a:lstStyle/>
          <a:p>
            <a:pPr>
              <a:defRPr/>
            </a:pPr>
            <a:fld id="{55606C7F-391C-4D55-BFDB-9C3BE64E7CD1}" type="slidenum">
              <a:rPr lang="en-GB" smtClean="0"/>
              <a:pPr>
                <a:defRPr/>
              </a:pPr>
              <a:t>3</a:t>
            </a:fld>
            <a:endParaRPr lang="en-GB"/>
          </a:p>
        </p:txBody>
      </p:sp>
    </p:spTree>
    <p:extLst>
      <p:ext uri="{BB962C8B-B14F-4D97-AF65-F5344CB8AC3E}">
        <p14:creationId xmlns:p14="http://schemas.microsoft.com/office/powerpoint/2010/main" val="83998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Mentimeter</a:t>
            </a:r>
            <a:r>
              <a:rPr lang="en-GB" baseline="0" dirty="0" smtClean="0"/>
              <a:t> - </a:t>
            </a:r>
            <a:r>
              <a:rPr lang="en-GB" dirty="0" smtClean="0"/>
              <a:t>Share</a:t>
            </a:r>
            <a:r>
              <a:rPr lang="en-GB" baseline="0" dirty="0" smtClean="0"/>
              <a:t> some emotions/words to describe how you would feel </a:t>
            </a:r>
          </a:p>
          <a:p>
            <a:r>
              <a:rPr lang="en-GB" baseline="0" dirty="0" smtClean="0"/>
              <a:t>Have </a:t>
            </a:r>
            <a:r>
              <a:rPr lang="en-GB" baseline="0" dirty="0" err="1" smtClean="0"/>
              <a:t>Wordcloud</a:t>
            </a:r>
            <a:r>
              <a:rPr lang="en-GB" baseline="0" dirty="0" smtClean="0"/>
              <a:t> displaying on the screen</a:t>
            </a:r>
          </a:p>
          <a:p>
            <a:r>
              <a:rPr lang="en-GB" baseline="0" dirty="0" smtClean="0"/>
              <a:t>5mins</a:t>
            </a:r>
          </a:p>
          <a:p>
            <a:endParaRPr lang="en-GB" dirty="0" smtClean="0"/>
          </a:p>
          <a:p>
            <a:r>
              <a:rPr lang="en-GB" dirty="0" smtClean="0"/>
              <a:t>Three prompts: </a:t>
            </a:r>
          </a:p>
          <a:p>
            <a:pPr marL="171450" indent="-171450">
              <a:buFont typeface="Arial" panose="020B0604020202020204" pitchFamily="34" charset="0"/>
              <a:buChar char="•"/>
            </a:pPr>
            <a:r>
              <a:rPr lang="en-GB" dirty="0" smtClean="0"/>
              <a:t>Are you confident that they know your precious person? </a:t>
            </a:r>
          </a:p>
          <a:p>
            <a:pPr marL="171450" indent="-171450">
              <a:buFont typeface="Arial" panose="020B0604020202020204" pitchFamily="34" charset="0"/>
              <a:buChar char="•"/>
            </a:pPr>
            <a:r>
              <a:rPr lang="en-GB" dirty="0" smtClean="0"/>
              <a:t>Do they have enough information? </a:t>
            </a:r>
          </a:p>
          <a:p>
            <a:pPr marL="171450" indent="-171450">
              <a:buFont typeface="Arial" panose="020B0604020202020204" pitchFamily="34" charset="0"/>
              <a:buChar char="•"/>
            </a:pPr>
            <a:r>
              <a:rPr lang="en-GB" dirty="0" smtClean="0"/>
              <a:t>Will they make sure the best decisions are made in the interests of your  precious person and you? </a:t>
            </a:r>
          </a:p>
          <a:p>
            <a:endParaRPr lang="en-GB" dirty="0"/>
          </a:p>
        </p:txBody>
      </p:sp>
      <p:sp>
        <p:nvSpPr>
          <p:cNvPr id="4" name="Slide Number Placeholder 3"/>
          <p:cNvSpPr>
            <a:spLocks noGrp="1"/>
          </p:cNvSpPr>
          <p:nvPr>
            <p:ph type="sldNum" sz="quarter" idx="10"/>
          </p:nvPr>
        </p:nvSpPr>
        <p:spPr/>
        <p:txBody>
          <a:bodyPr/>
          <a:lstStyle/>
          <a:p>
            <a:pPr>
              <a:defRPr/>
            </a:pPr>
            <a:fld id="{55606C7F-391C-4D55-BFDB-9C3BE64E7CD1}" type="slidenum">
              <a:rPr lang="en-GB" smtClean="0"/>
              <a:pPr>
                <a:defRPr/>
              </a:pPr>
              <a:t>4</a:t>
            </a:fld>
            <a:endParaRPr lang="en-GB"/>
          </a:p>
        </p:txBody>
      </p:sp>
    </p:spTree>
    <p:extLst>
      <p:ext uri="{BB962C8B-B14F-4D97-AF65-F5344CB8AC3E}">
        <p14:creationId xmlns:p14="http://schemas.microsoft.com/office/powerpoint/2010/main" val="3273281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Mentimeter</a:t>
            </a:r>
            <a:r>
              <a:rPr lang="en-GB" baseline="0" dirty="0" smtClean="0"/>
              <a:t> - </a:t>
            </a:r>
            <a:r>
              <a:rPr lang="en-GB" dirty="0" smtClean="0"/>
              <a:t>Share</a:t>
            </a:r>
            <a:r>
              <a:rPr lang="en-GB" baseline="0" dirty="0" smtClean="0"/>
              <a:t> some emotions/words to describe how you would feel </a:t>
            </a:r>
          </a:p>
          <a:p>
            <a:r>
              <a:rPr lang="en-GB" baseline="0" dirty="0" smtClean="0"/>
              <a:t>Have </a:t>
            </a:r>
            <a:r>
              <a:rPr lang="en-GB" baseline="0" dirty="0" err="1" smtClean="0"/>
              <a:t>Wordcloud</a:t>
            </a:r>
            <a:r>
              <a:rPr lang="en-GB" baseline="0" dirty="0" smtClean="0"/>
              <a:t> displaying on the screen</a:t>
            </a:r>
          </a:p>
          <a:p>
            <a:r>
              <a:rPr lang="en-GB" baseline="0" dirty="0" smtClean="0"/>
              <a:t>5mins</a:t>
            </a:r>
          </a:p>
        </p:txBody>
      </p:sp>
      <p:sp>
        <p:nvSpPr>
          <p:cNvPr id="4" name="Slide Number Placeholder 3"/>
          <p:cNvSpPr>
            <a:spLocks noGrp="1"/>
          </p:cNvSpPr>
          <p:nvPr>
            <p:ph type="sldNum" sz="quarter" idx="10"/>
          </p:nvPr>
        </p:nvSpPr>
        <p:spPr/>
        <p:txBody>
          <a:bodyPr/>
          <a:lstStyle/>
          <a:p>
            <a:pPr>
              <a:defRPr/>
            </a:pPr>
            <a:fld id="{55606C7F-391C-4D55-BFDB-9C3BE64E7CD1}" type="slidenum">
              <a:rPr lang="en-GB" smtClean="0"/>
              <a:pPr>
                <a:defRPr/>
              </a:pPr>
              <a:t>5</a:t>
            </a:fld>
            <a:endParaRPr lang="en-GB"/>
          </a:p>
        </p:txBody>
      </p:sp>
    </p:spTree>
    <p:extLst>
      <p:ext uri="{BB962C8B-B14F-4D97-AF65-F5344CB8AC3E}">
        <p14:creationId xmlns:p14="http://schemas.microsoft.com/office/powerpoint/2010/main" val="3630250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Mentimeter</a:t>
            </a:r>
            <a:r>
              <a:rPr lang="en-GB" baseline="0" dirty="0" smtClean="0"/>
              <a:t> - </a:t>
            </a:r>
            <a:r>
              <a:rPr lang="en-GB" dirty="0" smtClean="0"/>
              <a:t>Share</a:t>
            </a:r>
            <a:r>
              <a:rPr lang="en-GB" baseline="0" dirty="0" smtClean="0"/>
              <a:t> some emotions/words to describe how you would feel </a:t>
            </a:r>
          </a:p>
          <a:p>
            <a:r>
              <a:rPr lang="en-GB" baseline="0" dirty="0" smtClean="0"/>
              <a:t>Have </a:t>
            </a:r>
            <a:r>
              <a:rPr lang="en-GB" baseline="0" dirty="0" err="1" smtClean="0"/>
              <a:t>Wordcloud</a:t>
            </a:r>
            <a:r>
              <a:rPr lang="en-GB" baseline="0" dirty="0" smtClean="0"/>
              <a:t> displaying on the screen</a:t>
            </a:r>
          </a:p>
          <a:p>
            <a:r>
              <a:rPr lang="en-GB" baseline="0" dirty="0" smtClean="0"/>
              <a:t>5mins</a:t>
            </a:r>
          </a:p>
        </p:txBody>
      </p:sp>
      <p:sp>
        <p:nvSpPr>
          <p:cNvPr id="4" name="Slide Number Placeholder 3"/>
          <p:cNvSpPr>
            <a:spLocks noGrp="1"/>
          </p:cNvSpPr>
          <p:nvPr>
            <p:ph type="sldNum" sz="quarter" idx="10"/>
          </p:nvPr>
        </p:nvSpPr>
        <p:spPr/>
        <p:txBody>
          <a:bodyPr/>
          <a:lstStyle/>
          <a:p>
            <a:pPr>
              <a:defRPr/>
            </a:pPr>
            <a:fld id="{55606C7F-391C-4D55-BFDB-9C3BE64E7CD1}" type="slidenum">
              <a:rPr lang="en-GB" smtClean="0"/>
              <a:pPr>
                <a:defRPr/>
              </a:pPr>
              <a:t>6</a:t>
            </a:fld>
            <a:endParaRPr lang="en-GB"/>
          </a:p>
        </p:txBody>
      </p:sp>
    </p:spTree>
    <p:extLst>
      <p:ext uri="{BB962C8B-B14F-4D97-AF65-F5344CB8AC3E}">
        <p14:creationId xmlns:p14="http://schemas.microsoft.com/office/powerpoint/2010/main" val="4156664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Mentimeter</a:t>
            </a:r>
            <a:r>
              <a:rPr lang="en-GB" baseline="0" dirty="0" smtClean="0"/>
              <a:t> - </a:t>
            </a:r>
            <a:r>
              <a:rPr lang="en-GB" dirty="0" smtClean="0"/>
              <a:t>Share</a:t>
            </a:r>
            <a:r>
              <a:rPr lang="en-GB" baseline="0" dirty="0" smtClean="0"/>
              <a:t> some emotions/words to describe how you would feel </a:t>
            </a:r>
          </a:p>
          <a:p>
            <a:r>
              <a:rPr lang="en-GB" baseline="0" dirty="0" smtClean="0"/>
              <a:t>Have </a:t>
            </a:r>
            <a:r>
              <a:rPr lang="en-GB" baseline="0" dirty="0" err="1" smtClean="0"/>
              <a:t>Wordcloud</a:t>
            </a:r>
            <a:r>
              <a:rPr lang="en-GB" baseline="0" dirty="0" smtClean="0"/>
              <a:t> displaying on the screen</a:t>
            </a:r>
          </a:p>
          <a:p>
            <a:r>
              <a:rPr lang="en-GB" baseline="0" dirty="0" smtClean="0"/>
              <a:t>5mins</a:t>
            </a:r>
          </a:p>
        </p:txBody>
      </p:sp>
      <p:sp>
        <p:nvSpPr>
          <p:cNvPr id="4" name="Slide Number Placeholder 3"/>
          <p:cNvSpPr>
            <a:spLocks noGrp="1"/>
          </p:cNvSpPr>
          <p:nvPr>
            <p:ph type="sldNum" sz="quarter" idx="10"/>
          </p:nvPr>
        </p:nvSpPr>
        <p:spPr/>
        <p:txBody>
          <a:bodyPr/>
          <a:lstStyle/>
          <a:p>
            <a:pPr>
              <a:defRPr/>
            </a:pPr>
            <a:fld id="{55606C7F-391C-4D55-BFDB-9C3BE64E7CD1}" type="slidenum">
              <a:rPr lang="en-GB" smtClean="0"/>
              <a:pPr>
                <a:defRPr/>
              </a:pPr>
              <a:t>7</a:t>
            </a:fld>
            <a:endParaRPr lang="en-GB"/>
          </a:p>
        </p:txBody>
      </p:sp>
    </p:spTree>
    <p:extLst>
      <p:ext uri="{BB962C8B-B14F-4D97-AF65-F5344CB8AC3E}">
        <p14:creationId xmlns:p14="http://schemas.microsoft.com/office/powerpoint/2010/main" val="457478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Mentimeter</a:t>
            </a:r>
            <a:r>
              <a:rPr lang="en-GB" baseline="0" dirty="0" smtClean="0"/>
              <a:t> - </a:t>
            </a:r>
            <a:r>
              <a:rPr lang="en-GB" dirty="0" smtClean="0"/>
              <a:t>Share</a:t>
            </a:r>
            <a:r>
              <a:rPr lang="en-GB" baseline="0" dirty="0" smtClean="0"/>
              <a:t> some emotions/words to describe how you would feel </a:t>
            </a:r>
          </a:p>
          <a:p>
            <a:r>
              <a:rPr lang="en-GB" baseline="0" dirty="0" smtClean="0"/>
              <a:t>Have </a:t>
            </a:r>
            <a:r>
              <a:rPr lang="en-GB" baseline="0" dirty="0" err="1" smtClean="0"/>
              <a:t>Wordcloud</a:t>
            </a:r>
            <a:r>
              <a:rPr lang="en-GB" baseline="0" dirty="0" smtClean="0"/>
              <a:t> displaying on the screen</a:t>
            </a:r>
          </a:p>
          <a:p>
            <a:r>
              <a:rPr lang="en-GB" baseline="0" dirty="0" smtClean="0"/>
              <a:t>5mins</a:t>
            </a:r>
          </a:p>
        </p:txBody>
      </p:sp>
      <p:sp>
        <p:nvSpPr>
          <p:cNvPr id="4" name="Slide Number Placeholder 3"/>
          <p:cNvSpPr>
            <a:spLocks noGrp="1"/>
          </p:cNvSpPr>
          <p:nvPr>
            <p:ph type="sldNum" sz="quarter" idx="10"/>
          </p:nvPr>
        </p:nvSpPr>
        <p:spPr/>
        <p:txBody>
          <a:bodyPr/>
          <a:lstStyle/>
          <a:p>
            <a:pPr>
              <a:defRPr/>
            </a:pPr>
            <a:fld id="{55606C7F-391C-4D55-BFDB-9C3BE64E7CD1}" type="slidenum">
              <a:rPr lang="en-GB" smtClean="0"/>
              <a:pPr>
                <a:defRPr/>
              </a:pPr>
              <a:t>8</a:t>
            </a:fld>
            <a:endParaRPr lang="en-GB"/>
          </a:p>
        </p:txBody>
      </p:sp>
    </p:spTree>
    <p:extLst>
      <p:ext uri="{BB962C8B-B14F-4D97-AF65-F5344CB8AC3E}">
        <p14:creationId xmlns:p14="http://schemas.microsoft.com/office/powerpoint/2010/main" val="2699166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smtClean="0"/>
              <a:t>This is often how families feel. </a:t>
            </a:r>
          </a:p>
          <a:p>
            <a:pPr marL="0" indent="0">
              <a:buNone/>
            </a:pPr>
            <a:endParaRPr lang="en-GB" sz="1200" dirty="0" smtClean="0"/>
          </a:p>
          <a:p>
            <a:pPr marL="0" indent="0">
              <a:buNone/>
            </a:pPr>
            <a:r>
              <a:rPr lang="en-GB" sz="1200" dirty="0" smtClean="0"/>
              <a:t>Many families feel that very little time is taken to speak to them, understand their perspectives, learn what they know about their precious person and how they want to be involved. </a:t>
            </a:r>
          </a:p>
          <a:p>
            <a:pPr marL="0" indent="0">
              <a:buNone/>
            </a:pPr>
            <a:endParaRPr lang="en-GB" sz="1200" dirty="0" smtClean="0"/>
          </a:p>
          <a:p>
            <a:pPr marL="0" indent="0">
              <a:buNone/>
            </a:pPr>
            <a:r>
              <a:rPr lang="en-GB" sz="1200" dirty="0" smtClean="0"/>
              <a:t>It’s not necessarily deliberately dismissive, but that’s how it can feel. </a:t>
            </a:r>
            <a:endParaRPr lang="en-GB" sz="1200" dirty="0" smtClean="0"/>
          </a:p>
        </p:txBody>
      </p:sp>
      <p:sp>
        <p:nvSpPr>
          <p:cNvPr id="4" name="Slide Number Placeholder 3"/>
          <p:cNvSpPr>
            <a:spLocks noGrp="1"/>
          </p:cNvSpPr>
          <p:nvPr>
            <p:ph type="sldNum" sz="quarter" idx="10"/>
          </p:nvPr>
        </p:nvSpPr>
        <p:spPr/>
        <p:txBody>
          <a:bodyPr/>
          <a:lstStyle/>
          <a:p>
            <a:pPr>
              <a:defRPr/>
            </a:pPr>
            <a:fld id="{55606C7F-391C-4D55-BFDB-9C3BE64E7CD1}" type="slidenum">
              <a:rPr lang="en-GB" smtClean="0"/>
              <a:pPr>
                <a:defRPr/>
              </a:pPr>
              <a:t>9</a:t>
            </a:fld>
            <a:endParaRPr lang="en-GB"/>
          </a:p>
        </p:txBody>
      </p:sp>
    </p:spTree>
    <p:extLst>
      <p:ext uri="{BB962C8B-B14F-4D97-AF65-F5344CB8AC3E}">
        <p14:creationId xmlns:p14="http://schemas.microsoft.com/office/powerpoint/2010/main" val="2945613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5mins</a:t>
            </a:r>
            <a:endParaRPr lang="en-GB" dirty="0"/>
          </a:p>
        </p:txBody>
      </p:sp>
      <p:sp>
        <p:nvSpPr>
          <p:cNvPr id="4" name="Slide Number Placeholder 3"/>
          <p:cNvSpPr>
            <a:spLocks noGrp="1"/>
          </p:cNvSpPr>
          <p:nvPr>
            <p:ph type="sldNum" sz="quarter" idx="10"/>
          </p:nvPr>
        </p:nvSpPr>
        <p:spPr/>
        <p:txBody>
          <a:bodyPr/>
          <a:lstStyle/>
          <a:p>
            <a:pPr>
              <a:defRPr/>
            </a:pPr>
            <a:fld id="{55606C7F-391C-4D55-BFDB-9C3BE64E7CD1}" type="slidenum">
              <a:rPr lang="en-GB" smtClean="0"/>
              <a:pPr>
                <a:defRPr/>
              </a:pPr>
              <a:t>10</a:t>
            </a:fld>
            <a:endParaRPr lang="en-GB"/>
          </a:p>
        </p:txBody>
      </p:sp>
    </p:spTree>
    <p:extLst>
      <p:ext uri="{BB962C8B-B14F-4D97-AF65-F5344CB8AC3E}">
        <p14:creationId xmlns:p14="http://schemas.microsoft.com/office/powerpoint/2010/main" val="6305734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13.png"/><Relationship Id="rId21" Type="http://schemas.openxmlformats.org/officeDocument/2006/relationships/image" Target="../media/image30.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image" Target="../media/image12.png"/><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3.png"/><Relationship Id="rId15" Type="http://schemas.openxmlformats.org/officeDocument/2006/relationships/image" Target="../media/image24.png"/><Relationship Id="rId10" Type="http://schemas.openxmlformats.org/officeDocument/2006/relationships/image" Target="../media/image19.png"/><Relationship Id="rId19" Type="http://schemas.openxmlformats.org/officeDocument/2006/relationships/image" Target="../media/image28.png"/><Relationship Id="rId4" Type="http://schemas.openxmlformats.org/officeDocument/2006/relationships/image" Target="../media/image14.png"/><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image" Target="../media/image3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Dimensions Title Slide 1">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25" y="-58738"/>
            <a:ext cx="9953625" cy="7035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8363" y="1585913"/>
            <a:ext cx="67945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612953" y="1638916"/>
            <a:ext cx="3204446" cy="1464062"/>
          </a:xfrm>
          <a:solidFill>
            <a:schemeClr val="bg1">
              <a:alpha val="60000"/>
            </a:schemeClr>
          </a:solidFill>
        </p:spPr>
        <p:txBody>
          <a:bodyPr>
            <a:normAutofit/>
          </a:bodyPr>
          <a:lstStyle>
            <a:lvl1pPr algn="l">
              <a:defRPr sz="2400" b="1" baseline="0">
                <a:solidFill>
                  <a:srgbClr val="1A4279"/>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1610403" y="3227430"/>
            <a:ext cx="3182719" cy="1485861"/>
          </a:xfrm>
          <a:solidFill>
            <a:schemeClr val="bg1">
              <a:alpha val="60000"/>
            </a:schemeClr>
          </a:solidFill>
        </p:spPr>
        <p:txBody>
          <a:bodyPr>
            <a:normAutofit/>
          </a:bodyPr>
          <a:lstStyle>
            <a:lvl1pPr marL="0" indent="0" algn="l">
              <a:buNone/>
              <a:defRPr sz="1600" b="0">
                <a:solidFill>
                  <a:srgbClr val="1A427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Tree>
    <p:extLst>
      <p:ext uri="{BB962C8B-B14F-4D97-AF65-F5344CB8AC3E}">
        <p14:creationId xmlns:p14="http://schemas.microsoft.com/office/powerpoint/2010/main" val="3578781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Dimensions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75608" y="528632"/>
            <a:ext cx="3977369" cy="784830"/>
          </a:xfrm>
        </p:spPr>
        <p:txBody>
          <a:bodyPr/>
          <a:lstStyle>
            <a:lvl1pPr>
              <a:defRPr>
                <a:solidFill>
                  <a:srgbClr val="68276C"/>
                </a:solidFill>
              </a:defRPr>
            </a:lvl1pPr>
          </a:lstStyle>
          <a:p>
            <a:r>
              <a:rPr lang="en-US" smtClean="0"/>
              <a:t>Click to edit Master title style</a:t>
            </a:r>
            <a:endParaRPr lang="en-GB" dirty="0"/>
          </a:p>
        </p:txBody>
      </p:sp>
      <p:sp>
        <p:nvSpPr>
          <p:cNvPr id="3" name="Content Placeholder 2"/>
          <p:cNvSpPr>
            <a:spLocks noGrp="1"/>
          </p:cNvSpPr>
          <p:nvPr>
            <p:ph sz="half" idx="1"/>
          </p:nvPr>
        </p:nvSpPr>
        <p:spPr>
          <a:xfrm>
            <a:off x="775608" y="1589113"/>
            <a:ext cx="4144735" cy="4352924"/>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972833" y="1"/>
            <a:ext cx="4933166" cy="6858000"/>
          </a:xfrm>
        </p:spPr>
        <p:txBody>
          <a:bodyPr>
            <a:normAutofit/>
          </a:bodyPr>
          <a:lstStyle>
            <a:lvl1pPr>
              <a:defRPr sz="2000" baseline="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p:txBody>
      </p:sp>
    </p:spTree>
    <p:extLst>
      <p:ext uri="{BB962C8B-B14F-4D97-AF65-F5344CB8AC3E}">
        <p14:creationId xmlns:p14="http://schemas.microsoft.com/office/powerpoint/2010/main" val="493717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Dimensions 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1889" y="541551"/>
            <a:ext cx="6526181" cy="494998"/>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601889" y="1289069"/>
            <a:ext cx="4376870" cy="479425"/>
          </a:xfrm>
          <a:solidFill>
            <a:srgbClr val="9DB73E"/>
          </a:solidFill>
        </p:spPr>
        <p:txBody>
          <a:bodyPr anchor="ctr">
            <a:normAutofit/>
          </a:bodyPr>
          <a:lstStyle>
            <a:lvl1pPr marL="0" indent="0">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1889" y="1768495"/>
            <a:ext cx="4376870" cy="3951288"/>
          </a:xfrm>
        </p:spPr>
        <p:txBody>
          <a:bodyPr>
            <a:normAutofit/>
          </a:bodyPr>
          <a:lstStyle>
            <a:lvl1pPr>
              <a:defRPr sz="1800">
                <a:solidFill>
                  <a:srgbClr val="1A4279"/>
                </a:solidFill>
              </a:defRPr>
            </a:lvl1pPr>
            <a:lvl2pPr>
              <a:defRPr sz="1600">
                <a:solidFill>
                  <a:srgbClr val="1A4279"/>
                </a:solidFill>
              </a:defRPr>
            </a:lvl2pPr>
            <a:lvl3pPr>
              <a:defRPr sz="1400">
                <a:solidFill>
                  <a:srgbClr val="1A4279"/>
                </a:solidFill>
              </a:defRPr>
            </a:lvl3pPr>
            <a:lvl4pPr>
              <a:defRPr sz="1200">
                <a:solidFill>
                  <a:srgbClr val="1A4279"/>
                </a:solidFill>
              </a:defRPr>
            </a:lvl4pPr>
            <a:lvl5pPr>
              <a:defRPr sz="1200">
                <a:solidFill>
                  <a:srgbClr val="1A4279"/>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5148225" y="1289069"/>
            <a:ext cx="4378590" cy="479425"/>
          </a:xfrm>
          <a:solidFill>
            <a:srgbClr val="9DB73E"/>
          </a:solidFill>
        </p:spPr>
        <p:txBody>
          <a:bodyPr anchor="ctr">
            <a:normAutofit/>
          </a:bodyPr>
          <a:lstStyle>
            <a:lvl1pPr marL="0" indent="0">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38700" y="1768495"/>
            <a:ext cx="4378590" cy="3951288"/>
          </a:xfrm>
        </p:spPr>
        <p:txBody>
          <a:bodyPr>
            <a:normAutofit/>
          </a:bodyPr>
          <a:lstStyle>
            <a:lvl1pPr>
              <a:defRPr sz="1800">
                <a:solidFill>
                  <a:srgbClr val="1A4279"/>
                </a:solidFill>
              </a:defRPr>
            </a:lvl1pPr>
            <a:lvl2pPr>
              <a:defRPr sz="1600">
                <a:solidFill>
                  <a:srgbClr val="1A4279"/>
                </a:solidFill>
              </a:defRPr>
            </a:lvl2pPr>
            <a:lvl3pPr>
              <a:defRPr sz="1400">
                <a:solidFill>
                  <a:srgbClr val="1A4279"/>
                </a:solidFill>
              </a:defRPr>
            </a:lvl3pPr>
            <a:lvl4pPr>
              <a:defRPr sz="1200">
                <a:solidFill>
                  <a:srgbClr val="1A4279"/>
                </a:solidFill>
              </a:defRPr>
            </a:lvl4pPr>
            <a:lvl5pPr>
              <a:defRPr sz="1200">
                <a:solidFill>
                  <a:srgbClr val="1A4279"/>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832247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Dimensions 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8010" y="542167"/>
            <a:ext cx="6526181" cy="807509"/>
          </a:xfrm>
        </p:spPr>
        <p:txBody>
          <a:bodyPr/>
          <a:lstStyle/>
          <a:p>
            <a:r>
              <a:rPr lang="en-US" smtClean="0"/>
              <a:t>Click to edit Master title style</a:t>
            </a:r>
            <a:endParaRPr lang="en-GB" dirty="0"/>
          </a:p>
        </p:txBody>
      </p:sp>
    </p:spTree>
    <p:extLst>
      <p:ext uri="{BB962C8B-B14F-4D97-AF65-F5344CB8AC3E}">
        <p14:creationId xmlns:p14="http://schemas.microsoft.com/office/powerpoint/2010/main" val="3165118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mensions Blank">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900" y="1425575"/>
            <a:ext cx="4859338" cy="3592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lded Corner 3"/>
          <p:cNvSpPr/>
          <p:nvPr/>
        </p:nvSpPr>
        <p:spPr>
          <a:xfrm rot="21380549">
            <a:off x="1138238" y="4532313"/>
            <a:ext cx="3325812" cy="971550"/>
          </a:xfrm>
          <a:prstGeom prst="foldedCorner">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r>
              <a:rPr lang="en-GB" sz="1050" b="1" dirty="0">
                <a:solidFill>
                  <a:schemeClr val="tx1"/>
                </a:solidFill>
              </a:rPr>
              <a:t>Note</a:t>
            </a:r>
          </a:p>
          <a:p>
            <a:pPr eaLnBrk="1" fontAlgn="auto" hangingPunct="1">
              <a:spcBef>
                <a:spcPts val="0"/>
              </a:spcBef>
              <a:spcAft>
                <a:spcPts val="0"/>
              </a:spcAft>
              <a:defRPr/>
            </a:pPr>
            <a:r>
              <a:rPr lang="en-GB" sz="1050" dirty="0">
                <a:solidFill>
                  <a:schemeClr val="tx1"/>
                </a:solidFill>
              </a:rPr>
              <a:t>In order for the shrink text on overflow to work you must enable “Autofit title text to fit placeholder”. This can be found under PowerPoint options; Proofing, Auto correct Options – see above</a:t>
            </a:r>
          </a:p>
        </p:txBody>
      </p:sp>
      <p:sp>
        <p:nvSpPr>
          <p:cNvPr id="5" name="Folded Corner 4"/>
          <p:cNvSpPr/>
          <p:nvPr/>
        </p:nvSpPr>
        <p:spPr>
          <a:xfrm rot="235535">
            <a:off x="5365750" y="3940175"/>
            <a:ext cx="3325813" cy="973138"/>
          </a:xfrm>
          <a:prstGeom prst="foldedCorner">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r>
              <a:rPr lang="en-GB" sz="1050" b="1" dirty="0">
                <a:solidFill>
                  <a:schemeClr val="tx1"/>
                </a:solidFill>
              </a:rPr>
              <a:t>Note</a:t>
            </a:r>
          </a:p>
          <a:p>
            <a:pPr eaLnBrk="1" fontAlgn="auto" hangingPunct="1">
              <a:spcBef>
                <a:spcPts val="0"/>
              </a:spcBef>
              <a:spcAft>
                <a:spcPts val="0"/>
              </a:spcAft>
              <a:defRPr/>
            </a:pPr>
            <a:r>
              <a:rPr lang="en-GB" sz="1050" dirty="0">
                <a:solidFill>
                  <a:schemeClr val="tx1"/>
                </a:solidFill>
              </a:rPr>
              <a:t>In order to change document title go into the slide master, ensuring you are on the top-level Slide Master, you will then be able to edit the text box</a:t>
            </a:r>
          </a:p>
          <a:p>
            <a:pPr eaLnBrk="1" fontAlgn="auto" hangingPunct="1">
              <a:spcBef>
                <a:spcPts val="0"/>
              </a:spcBef>
              <a:spcAft>
                <a:spcPts val="0"/>
              </a:spcAft>
              <a:defRPr/>
            </a:pPr>
            <a:endParaRPr lang="en-GB" sz="1050" dirty="0">
              <a:solidFill>
                <a:schemeClr val="tx1"/>
              </a:solidFill>
            </a:endParaRPr>
          </a:p>
        </p:txBody>
      </p:sp>
      <p:sp>
        <p:nvSpPr>
          <p:cNvPr id="6" name="Title 1"/>
          <p:cNvSpPr>
            <a:spLocks noGrp="1"/>
          </p:cNvSpPr>
          <p:nvPr>
            <p:ph type="title"/>
          </p:nvPr>
        </p:nvSpPr>
        <p:spPr>
          <a:xfrm>
            <a:off x="869497" y="490024"/>
            <a:ext cx="6526181" cy="807509"/>
          </a:xfrm>
        </p:spPr>
        <p:txBody>
          <a:bodyPr/>
          <a:lstStyle>
            <a:lvl1pPr>
              <a:defRPr/>
            </a:lvl1pPr>
          </a:lstStyle>
          <a:p>
            <a:r>
              <a:rPr lang="en-US" smtClean="0"/>
              <a:t>Click to edit Master title style</a:t>
            </a:r>
            <a:endParaRPr lang="en-GB" dirty="0"/>
          </a:p>
        </p:txBody>
      </p:sp>
    </p:spTree>
    <p:extLst>
      <p:ext uri="{BB962C8B-B14F-4D97-AF65-F5344CB8AC3E}">
        <p14:creationId xmlns:p14="http://schemas.microsoft.com/office/powerpoint/2010/main" val="1623726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txBox="1">
            <a:spLocks/>
          </p:cNvSpPr>
          <p:nvPr/>
        </p:nvSpPr>
        <p:spPr>
          <a:xfrm>
            <a:off x="1089025" y="2509838"/>
            <a:ext cx="6526213" cy="808037"/>
          </a:xfrm>
          <a:prstGeom prst="rect">
            <a:avLst/>
          </a:prstGeom>
        </p:spPr>
        <p:txBody>
          <a:bodyPr>
            <a:norm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fontAlgn="base">
              <a:spcBef>
                <a:spcPct val="0"/>
              </a:spcBef>
              <a:spcAft>
                <a:spcPct val="0"/>
              </a:spcAft>
              <a:defRPr>
                <a:solidFill>
                  <a:schemeClr val="tx1"/>
                </a:solidFill>
                <a:latin typeface="Tahoma" panose="020B0604030504040204" pitchFamily="34" charset="0"/>
              </a:defRPr>
            </a:lvl6pPr>
            <a:lvl7pPr marL="2971800" indent="-228600" fontAlgn="base">
              <a:spcBef>
                <a:spcPct val="0"/>
              </a:spcBef>
              <a:spcAft>
                <a:spcPct val="0"/>
              </a:spcAft>
              <a:defRPr>
                <a:solidFill>
                  <a:schemeClr val="tx1"/>
                </a:solidFill>
                <a:latin typeface="Tahoma" panose="020B0604030504040204" pitchFamily="34" charset="0"/>
              </a:defRPr>
            </a:lvl7pPr>
            <a:lvl8pPr marL="3429000" indent="-228600" fontAlgn="base">
              <a:spcBef>
                <a:spcPct val="0"/>
              </a:spcBef>
              <a:spcAft>
                <a:spcPct val="0"/>
              </a:spcAft>
              <a:defRPr>
                <a:solidFill>
                  <a:schemeClr val="tx1"/>
                </a:solidFill>
                <a:latin typeface="Tahoma" panose="020B0604030504040204" pitchFamily="34" charset="0"/>
              </a:defRPr>
            </a:lvl8pPr>
            <a:lvl9pPr marL="3886200" indent="-228600" fontAlgn="base">
              <a:spcBef>
                <a:spcPct val="0"/>
              </a:spcBef>
              <a:spcAft>
                <a:spcPct val="0"/>
              </a:spcAft>
              <a:defRPr>
                <a:solidFill>
                  <a:schemeClr val="tx1"/>
                </a:solidFill>
                <a:latin typeface="Tahoma" panose="020B0604030504040204" pitchFamily="34" charset="0"/>
              </a:defRPr>
            </a:lvl9pPr>
          </a:lstStyle>
          <a:p>
            <a:pPr eaLnBrk="1" hangingPunct="1">
              <a:defRPr/>
            </a:pPr>
            <a:r>
              <a:rPr lang="en-GB" altLang="en-US" sz="2400" smtClean="0">
                <a:solidFill>
                  <a:srgbClr val="68276C"/>
                </a:solidFill>
                <a:latin typeface="Gill Sans MT" panose="020B0502020104020203" pitchFamily="34" charset="0"/>
              </a:rPr>
              <a:t>Icons for information</a:t>
            </a:r>
          </a:p>
        </p:txBody>
      </p:sp>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3150" y="1560513"/>
            <a:ext cx="67945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65400" y="1560513"/>
            <a:ext cx="67945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24225" y="1560513"/>
            <a:ext cx="67945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33563" y="1560513"/>
            <a:ext cx="67945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3128963"/>
            <a:ext cx="67945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327525" y="3184525"/>
            <a:ext cx="687388"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720975" y="3157538"/>
            <a:ext cx="625475"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498850" y="3184525"/>
            <a:ext cx="67945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089025" y="3871913"/>
            <a:ext cx="67945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5"/>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885950" y="3906838"/>
            <a:ext cx="67945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6"/>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659063" y="3914775"/>
            <a:ext cx="67945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7"/>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849438" y="3130550"/>
            <a:ext cx="752475"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tle 1"/>
          <p:cNvSpPr txBox="1">
            <a:spLocks/>
          </p:cNvSpPr>
          <p:nvPr/>
        </p:nvSpPr>
        <p:spPr>
          <a:xfrm>
            <a:off x="1073150" y="4719638"/>
            <a:ext cx="6526213" cy="808037"/>
          </a:xfrm>
          <a:prstGeom prst="rect">
            <a:avLst/>
          </a:prstGeom>
        </p:spPr>
        <p:txBody>
          <a:bodyPr>
            <a:norm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fontAlgn="base">
              <a:spcBef>
                <a:spcPct val="0"/>
              </a:spcBef>
              <a:spcAft>
                <a:spcPct val="0"/>
              </a:spcAft>
              <a:defRPr>
                <a:solidFill>
                  <a:schemeClr val="tx1"/>
                </a:solidFill>
                <a:latin typeface="Tahoma" panose="020B0604030504040204" pitchFamily="34" charset="0"/>
              </a:defRPr>
            </a:lvl6pPr>
            <a:lvl7pPr marL="2971800" indent="-228600" fontAlgn="base">
              <a:spcBef>
                <a:spcPct val="0"/>
              </a:spcBef>
              <a:spcAft>
                <a:spcPct val="0"/>
              </a:spcAft>
              <a:defRPr>
                <a:solidFill>
                  <a:schemeClr val="tx1"/>
                </a:solidFill>
                <a:latin typeface="Tahoma" panose="020B0604030504040204" pitchFamily="34" charset="0"/>
              </a:defRPr>
            </a:lvl7pPr>
            <a:lvl8pPr marL="3429000" indent="-228600" fontAlgn="base">
              <a:spcBef>
                <a:spcPct val="0"/>
              </a:spcBef>
              <a:spcAft>
                <a:spcPct val="0"/>
              </a:spcAft>
              <a:defRPr>
                <a:solidFill>
                  <a:schemeClr val="tx1"/>
                </a:solidFill>
                <a:latin typeface="Tahoma" panose="020B0604030504040204" pitchFamily="34" charset="0"/>
              </a:defRPr>
            </a:lvl8pPr>
            <a:lvl9pPr marL="3886200" indent="-228600" fontAlgn="base">
              <a:spcBef>
                <a:spcPct val="0"/>
              </a:spcBef>
              <a:spcAft>
                <a:spcPct val="0"/>
              </a:spcAft>
              <a:defRPr>
                <a:solidFill>
                  <a:schemeClr val="tx1"/>
                </a:solidFill>
                <a:latin typeface="Tahoma" panose="020B0604030504040204" pitchFamily="34" charset="0"/>
              </a:defRPr>
            </a:lvl9pPr>
          </a:lstStyle>
          <a:p>
            <a:pPr eaLnBrk="1" hangingPunct="1">
              <a:defRPr/>
            </a:pPr>
            <a:r>
              <a:rPr lang="en-GB" altLang="en-US" sz="2400" smtClean="0">
                <a:solidFill>
                  <a:srgbClr val="68276C"/>
                </a:solidFill>
                <a:latin typeface="Gill Sans MT" panose="020B0502020104020203" pitchFamily="34" charset="0"/>
              </a:rPr>
              <a:t>Icons for lifestyle</a:t>
            </a:r>
          </a:p>
        </p:txBody>
      </p:sp>
      <p:pic>
        <p:nvPicPr>
          <p:cNvPr id="17" name="Picture 19"/>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5095875" y="5527675"/>
            <a:ext cx="67945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0"/>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330700" y="5527675"/>
            <a:ext cx="67945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1"/>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3509963" y="5527675"/>
            <a:ext cx="67945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2"/>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2671763" y="5527675"/>
            <a:ext cx="67945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3"/>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870075" y="5527675"/>
            <a:ext cx="67945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4"/>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069975" y="5527675"/>
            <a:ext cx="67945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itle 1"/>
          <p:cNvSpPr txBox="1">
            <a:spLocks/>
          </p:cNvSpPr>
          <p:nvPr/>
        </p:nvSpPr>
        <p:spPr>
          <a:xfrm>
            <a:off x="6537325" y="547688"/>
            <a:ext cx="6526213" cy="806450"/>
          </a:xfrm>
          <a:prstGeom prst="rect">
            <a:avLst/>
          </a:prstGeom>
        </p:spPr>
        <p:txBody>
          <a:bodyPr>
            <a:norm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fontAlgn="base">
              <a:spcBef>
                <a:spcPct val="0"/>
              </a:spcBef>
              <a:spcAft>
                <a:spcPct val="0"/>
              </a:spcAft>
              <a:defRPr>
                <a:solidFill>
                  <a:schemeClr val="tx1"/>
                </a:solidFill>
                <a:latin typeface="Tahoma" panose="020B0604030504040204" pitchFamily="34" charset="0"/>
              </a:defRPr>
            </a:lvl6pPr>
            <a:lvl7pPr marL="2971800" indent="-228600" fontAlgn="base">
              <a:spcBef>
                <a:spcPct val="0"/>
              </a:spcBef>
              <a:spcAft>
                <a:spcPct val="0"/>
              </a:spcAft>
              <a:defRPr>
                <a:solidFill>
                  <a:schemeClr val="tx1"/>
                </a:solidFill>
                <a:latin typeface="Tahoma" panose="020B0604030504040204" pitchFamily="34" charset="0"/>
              </a:defRPr>
            </a:lvl7pPr>
            <a:lvl8pPr marL="3429000" indent="-228600" fontAlgn="base">
              <a:spcBef>
                <a:spcPct val="0"/>
              </a:spcBef>
              <a:spcAft>
                <a:spcPct val="0"/>
              </a:spcAft>
              <a:defRPr>
                <a:solidFill>
                  <a:schemeClr val="tx1"/>
                </a:solidFill>
                <a:latin typeface="Tahoma" panose="020B0604030504040204" pitchFamily="34" charset="0"/>
              </a:defRPr>
            </a:lvl8pPr>
            <a:lvl9pPr marL="3886200" indent="-228600" fontAlgn="base">
              <a:spcBef>
                <a:spcPct val="0"/>
              </a:spcBef>
              <a:spcAft>
                <a:spcPct val="0"/>
              </a:spcAft>
              <a:defRPr>
                <a:solidFill>
                  <a:schemeClr val="tx1"/>
                </a:solidFill>
                <a:latin typeface="Tahoma" panose="020B0604030504040204" pitchFamily="34" charset="0"/>
              </a:defRPr>
            </a:lvl9pPr>
          </a:lstStyle>
          <a:p>
            <a:pPr eaLnBrk="1" hangingPunct="1">
              <a:defRPr/>
            </a:pPr>
            <a:r>
              <a:rPr lang="en-GB" altLang="en-US" sz="2400" smtClean="0">
                <a:solidFill>
                  <a:srgbClr val="68276C"/>
                </a:solidFill>
                <a:latin typeface="Gill Sans MT" panose="020B0502020104020203" pitchFamily="34" charset="0"/>
              </a:rPr>
              <a:t>For professionals</a:t>
            </a:r>
          </a:p>
        </p:txBody>
      </p:sp>
      <p:pic>
        <p:nvPicPr>
          <p:cNvPr id="24" name="Picture 26"/>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7035800" y="1533525"/>
            <a:ext cx="67945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itle 1"/>
          <p:cNvSpPr txBox="1">
            <a:spLocks/>
          </p:cNvSpPr>
          <p:nvPr/>
        </p:nvSpPr>
        <p:spPr>
          <a:xfrm>
            <a:off x="6384925" y="2482850"/>
            <a:ext cx="6526213" cy="808038"/>
          </a:xfrm>
          <a:prstGeom prst="rect">
            <a:avLst/>
          </a:prstGeom>
        </p:spPr>
        <p:txBody>
          <a:bodyPr>
            <a:norm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fontAlgn="base">
              <a:spcBef>
                <a:spcPct val="0"/>
              </a:spcBef>
              <a:spcAft>
                <a:spcPct val="0"/>
              </a:spcAft>
              <a:defRPr>
                <a:solidFill>
                  <a:schemeClr val="tx1"/>
                </a:solidFill>
                <a:latin typeface="Tahoma" panose="020B0604030504040204" pitchFamily="34" charset="0"/>
              </a:defRPr>
            </a:lvl6pPr>
            <a:lvl7pPr marL="2971800" indent="-228600" fontAlgn="base">
              <a:spcBef>
                <a:spcPct val="0"/>
              </a:spcBef>
              <a:spcAft>
                <a:spcPct val="0"/>
              </a:spcAft>
              <a:defRPr>
                <a:solidFill>
                  <a:schemeClr val="tx1"/>
                </a:solidFill>
                <a:latin typeface="Tahoma" panose="020B0604030504040204" pitchFamily="34" charset="0"/>
              </a:defRPr>
            </a:lvl7pPr>
            <a:lvl8pPr marL="3429000" indent="-228600" fontAlgn="base">
              <a:spcBef>
                <a:spcPct val="0"/>
              </a:spcBef>
              <a:spcAft>
                <a:spcPct val="0"/>
              </a:spcAft>
              <a:defRPr>
                <a:solidFill>
                  <a:schemeClr val="tx1"/>
                </a:solidFill>
                <a:latin typeface="Tahoma" panose="020B0604030504040204" pitchFamily="34" charset="0"/>
              </a:defRPr>
            </a:lvl8pPr>
            <a:lvl9pPr marL="3886200" indent="-228600" fontAlgn="base">
              <a:spcBef>
                <a:spcPct val="0"/>
              </a:spcBef>
              <a:spcAft>
                <a:spcPct val="0"/>
              </a:spcAft>
              <a:defRPr>
                <a:solidFill>
                  <a:schemeClr val="tx1"/>
                </a:solidFill>
                <a:latin typeface="Tahoma" panose="020B0604030504040204" pitchFamily="34" charset="0"/>
              </a:defRPr>
            </a:lvl9pPr>
          </a:lstStyle>
          <a:p>
            <a:pPr eaLnBrk="1" hangingPunct="1">
              <a:defRPr/>
            </a:pPr>
            <a:r>
              <a:rPr lang="en-GB" altLang="en-US" sz="2400" smtClean="0">
                <a:solidFill>
                  <a:srgbClr val="68276C"/>
                </a:solidFill>
                <a:latin typeface="Gill Sans MT" panose="020B0502020104020203" pitchFamily="34" charset="0"/>
              </a:rPr>
              <a:t>For families</a:t>
            </a:r>
          </a:p>
        </p:txBody>
      </p:sp>
      <p:pic>
        <p:nvPicPr>
          <p:cNvPr id="26" name="Picture 28"/>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7110413" y="3157538"/>
            <a:ext cx="67945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9"/>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5629275" y="5527675"/>
            <a:ext cx="90805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7267" y="567064"/>
            <a:ext cx="6526181" cy="807509"/>
          </a:xfrm>
        </p:spPr>
        <p:txBody>
          <a:bodyPr/>
          <a:lstStyle>
            <a:lvl1pPr>
              <a:defRPr b="0">
                <a:latin typeface="Gill Sans MT" panose="020B0502020104020203" pitchFamily="34" charset="0"/>
              </a:defRPr>
            </a:lvl1pPr>
          </a:lstStyle>
          <a:p>
            <a:r>
              <a:rPr lang="en-US" smtClean="0"/>
              <a:t>Click to edit Master title style</a:t>
            </a:r>
            <a:endParaRPr lang="en-GB" dirty="0"/>
          </a:p>
        </p:txBody>
      </p:sp>
    </p:spTree>
    <p:extLst>
      <p:ext uri="{BB962C8B-B14F-4D97-AF65-F5344CB8AC3E}">
        <p14:creationId xmlns:p14="http://schemas.microsoft.com/office/powerpoint/2010/main" val="847852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Dimensions Title Slide 1">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25" y="-177800"/>
            <a:ext cx="9953625" cy="703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503363"/>
            <a:ext cx="67945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773987" y="1556723"/>
            <a:ext cx="3204446" cy="1464062"/>
          </a:xfrm>
          <a:solidFill>
            <a:schemeClr val="bg1">
              <a:alpha val="60000"/>
            </a:schemeClr>
          </a:solidFill>
        </p:spPr>
        <p:txBody>
          <a:bodyPr>
            <a:normAutofit/>
          </a:bodyPr>
          <a:lstStyle>
            <a:lvl1pPr algn="l">
              <a:defRPr sz="2400" b="1" baseline="0">
                <a:solidFill>
                  <a:srgbClr val="1A4279"/>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5771437" y="3145237"/>
            <a:ext cx="3182719" cy="1485861"/>
          </a:xfrm>
          <a:solidFill>
            <a:schemeClr val="bg1">
              <a:alpha val="60000"/>
            </a:schemeClr>
          </a:solidFill>
        </p:spPr>
        <p:txBody>
          <a:bodyPr>
            <a:normAutofit/>
          </a:bodyPr>
          <a:lstStyle>
            <a:lvl1pPr marL="0" indent="0" algn="l">
              <a:buNone/>
              <a:defRPr sz="1600" b="0">
                <a:solidFill>
                  <a:srgbClr val="1A427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Tree>
    <p:extLst>
      <p:ext uri="{BB962C8B-B14F-4D97-AF65-F5344CB8AC3E}">
        <p14:creationId xmlns:p14="http://schemas.microsoft.com/office/powerpoint/2010/main" val="4286673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mensions Title Slide 2">
    <p:spTree>
      <p:nvGrpSpPr>
        <p:cNvPr id="1" name=""/>
        <p:cNvGrpSpPr/>
        <p:nvPr/>
      </p:nvGrpSpPr>
      <p:grpSpPr>
        <a:xfrm>
          <a:off x="0" y="0"/>
          <a:ext cx="0" cy="0"/>
          <a:chOff x="0" y="0"/>
          <a:chExt cx="0" cy="0"/>
        </a:xfrm>
      </p:grpSpPr>
      <p:pic>
        <p:nvPicPr>
          <p:cNvPr id="3"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900" y="0"/>
            <a:ext cx="9994900" cy="706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ctrTitle"/>
          </p:nvPr>
        </p:nvSpPr>
        <p:spPr>
          <a:xfrm>
            <a:off x="5605816" y="279423"/>
            <a:ext cx="3850262" cy="5457837"/>
          </a:xfrm>
          <a:noFill/>
        </p:spPr>
        <p:txBody>
          <a:bodyPr>
            <a:normAutofit/>
          </a:bodyPr>
          <a:lstStyle>
            <a:lvl1pPr algn="l">
              <a:defRPr sz="2400" b="1" baseline="0">
                <a:solidFill>
                  <a:schemeClr val="bg1"/>
                </a:solidFill>
              </a:defRPr>
            </a:lvl1pPr>
          </a:lstStyle>
          <a:p>
            <a:r>
              <a:rPr lang="en-US" smtClean="0"/>
              <a:t>Click to edit Master title style</a:t>
            </a:r>
            <a:endParaRPr lang="en-GB" dirty="0"/>
          </a:p>
        </p:txBody>
      </p:sp>
    </p:spTree>
    <p:extLst>
      <p:ext uri="{BB962C8B-B14F-4D97-AF65-F5344CB8AC3E}">
        <p14:creationId xmlns:p14="http://schemas.microsoft.com/office/powerpoint/2010/main" val="1726045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3_Dimensions Section Header">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570706"/>
            <a:ext cx="9906000"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90208" y="976045"/>
            <a:ext cx="4916129" cy="696686"/>
          </a:xfrm>
          <a:solidFill>
            <a:schemeClr val="bg1">
              <a:alpha val="40000"/>
            </a:schemeClr>
          </a:solidFill>
        </p:spPr>
        <p:txBody>
          <a:bodyPr>
            <a:normAutofit/>
          </a:bodyPr>
          <a:lstStyle>
            <a:lvl1pPr algn="l">
              <a:defRPr sz="2800" b="0" cap="none" baseline="0">
                <a:solidFill>
                  <a:srgbClr val="1A4279"/>
                </a:solidFill>
              </a:defRPr>
            </a:lvl1pPr>
          </a:lstStyle>
          <a:p>
            <a:r>
              <a:rPr lang="en-US" smtClean="0"/>
              <a:t>Click to edit Master title style</a:t>
            </a:r>
            <a:endParaRPr lang="en-GB" dirty="0"/>
          </a:p>
        </p:txBody>
      </p:sp>
      <p:sp>
        <p:nvSpPr>
          <p:cNvPr id="3" name="Text Placeholder 2"/>
          <p:cNvSpPr>
            <a:spLocks noGrp="1"/>
          </p:cNvSpPr>
          <p:nvPr>
            <p:ph type="body" idx="1"/>
          </p:nvPr>
        </p:nvSpPr>
        <p:spPr>
          <a:xfrm>
            <a:off x="4711980" y="1672731"/>
            <a:ext cx="4192388" cy="522969"/>
          </a:xfrm>
          <a:solidFill>
            <a:schemeClr val="bg1">
              <a:alpha val="40000"/>
            </a:schemeClr>
          </a:solidFill>
        </p:spPr>
        <p:txBody>
          <a:bodyPr/>
          <a:lstStyle>
            <a:lvl1pPr marL="0" indent="0" algn="l">
              <a:buNone/>
              <a:defRPr sz="2000" baseline="0">
                <a:solidFill>
                  <a:srgbClr val="1A427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022114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4_Dimensions Section Header">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44463"/>
            <a:ext cx="9906000" cy="700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90208" y="976045"/>
            <a:ext cx="4916129" cy="696686"/>
          </a:xfrm>
          <a:solidFill>
            <a:schemeClr val="bg1">
              <a:alpha val="40000"/>
            </a:schemeClr>
          </a:solidFill>
        </p:spPr>
        <p:txBody>
          <a:bodyPr>
            <a:normAutofit/>
          </a:bodyPr>
          <a:lstStyle>
            <a:lvl1pPr algn="l">
              <a:defRPr sz="2800" b="0" cap="none" baseline="0">
                <a:solidFill>
                  <a:srgbClr val="1A4279"/>
                </a:solidFill>
              </a:defRPr>
            </a:lvl1pPr>
          </a:lstStyle>
          <a:p>
            <a:r>
              <a:rPr lang="en-US" smtClean="0"/>
              <a:t>Click to edit Master title style</a:t>
            </a:r>
            <a:endParaRPr lang="en-GB" dirty="0"/>
          </a:p>
        </p:txBody>
      </p:sp>
      <p:sp>
        <p:nvSpPr>
          <p:cNvPr id="3" name="Text Placeholder 2"/>
          <p:cNvSpPr>
            <a:spLocks noGrp="1"/>
          </p:cNvSpPr>
          <p:nvPr>
            <p:ph type="body" idx="1"/>
          </p:nvPr>
        </p:nvSpPr>
        <p:spPr>
          <a:xfrm>
            <a:off x="4711980" y="1672731"/>
            <a:ext cx="4192388" cy="522969"/>
          </a:xfrm>
          <a:solidFill>
            <a:schemeClr val="bg1">
              <a:alpha val="40000"/>
            </a:schemeClr>
          </a:solidFill>
        </p:spPr>
        <p:txBody>
          <a:bodyPr/>
          <a:lstStyle>
            <a:lvl1pPr marL="0" indent="0" algn="l">
              <a:buNone/>
              <a:defRPr sz="2000" baseline="0">
                <a:solidFill>
                  <a:srgbClr val="1A427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629077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5_Dimensions Section Header">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0"/>
            <a:ext cx="9906000"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90208" y="976045"/>
            <a:ext cx="4916129" cy="696686"/>
          </a:xfrm>
          <a:solidFill>
            <a:schemeClr val="bg1">
              <a:alpha val="40000"/>
            </a:schemeClr>
          </a:solidFill>
        </p:spPr>
        <p:txBody>
          <a:bodyPr>
            <a:normAutofit/>
          </a:bodyPr>
          <a:lstStyle>
            <a:lvl1pPr algn="l">
              <a:defRPr sz="2800" b="0" cap="none" baseline="0">
                <a:solidFill>
                  <a:srgbClr val="1A4279"/>
                </a:solidFill>
              </a:defRPr>
            </a:lvl1pPr>
          </a:lstStyle>
          <a:p>
            <a:r>
              <a:rPr lang="en-US" smtClean="0"/>
              <a:t>Click to edit Master title style</a:t>
            </a:r>
            <a:endParaRPr lang="en-GB" dirty="0"/>
          </a:p>
        </p:txBody>
      </p:sp>
      <p:sp>
        <p:nvSpPr>
          <p:cNvPr id="3" name="Text Placeholder 2"/>
          <p:cNvSpPr>
            <a:spLocks noGrp="1"/>
          </p:cNvSpPr>
          <p:nvPr>
            <p:ph type="body" idx="1"/>
          </p:nvPr>
        </p:nvSpPr>
        <p:spPr>
          <a:xfrm>
            <a:off x="4711980" y="1672731"/>
            <a:ext cx="4192388" cy="522969"/>
          </a:xfrm>
          <a:solidFill>
            <a:schemeClr val="bg1">
              <a:alpha val="40000"/>
            </a:schemeClr>
          </a:solidFill>
        </p:spPr>
        <p:txBody>
          <a:bodyPr/>
          <a:lstStyle>
            <a:lvl1pPr marL="0" indent="0" algn="l">
              <a:buNone/>
              <a:defRPr sz="2000" baseline="0">
                <a:solidFill>
                  <a:srgbClr val="1A427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979823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6_Dimensions Section Header">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0"/>
            <a:ext cx="9906000"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20087" y="3347105"/>
            <a:ext cx="4916129" cy="696686"/>
          </a:xfrm>
          <a:solidFill>
            <a:schemeClr val="bg1">
              <a:alpha val="40000"/>
            </a:schemeClr>
          </a:solidFill>
        </p:spPr>
        <p:txBody>
          <a:bodyPr>
            <a:normAutofit/>
          </a:bodyPr>
          <a:lstStyle>
            <a:lvl1pPr algn="l">
              <a:defRPr sz="2800" b="0" cap="none" baseline="0">
                <a:solidFill>
                  <a:srgbClr val="1A4279"/>
                </a:solidFill>
              </a:defRPr>
            </a:lvl1pPr>
          </a:lstStyle>
          <a:p>
            <a:r>
              <a:rPr lang="en-US" smtClean="0"/>
              <a:t>Click to edit Master title style</a:t>
            </a:r>
            <a:endParaRPr lang="en-GB" dirty="0"/>
          </a:p>
        </p:txBody>
      </p:sp>
      <p:sp>
        <p:nvSpPr>
          <p:cNvPr id="3" name="Text Placeholder 2"/>
          <p:cNvSpPr>
            <a:spLocks noGrp="1"/>
          </p:cNvSpPr>
          <p:nvPr>
            <p:ph type="body" idx="1"/>
          </p:nvPr>
        </p:nvSpPr>
        <p:spPr>
          <a:xfrm>
            <a:off x="4541859" y="4043791"/>
            <a:ext cx="4192388" cy="522969"/>
          </a:xfrm>
          <a:solidFill>
            <a:schemeClr val="bg1">
              <a:alpha val="40000"/>
            </a:schemeClr>
          </a:solidFill>
        </p:spPr>
        <p:txBody>
          <a:bodyPr/>
          <a:lstStyle>
            <a:lvl1pPr marL="0" indent="0" algn="l">
              <a:buNone/>
              <a:defRPr sz="2000" baseline="0">
                <a:solidFill>
                  <a:srgbClr val="1A427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599141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mensions Section Header">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16138" y="0"/>
            <a:ext cx="12022138" cy="802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671158" y="976045"/>
            <a:ext cx="4916129" cy="696686"/>
          </a:xfrm>
          <a:solidFill>
            <a:schemeClr val="bg1">
              <a:alpha val="60000"/>
            </a:schemeClr>
          </a:solidFill>
        </p:spPr>
        <p:txBody>
          <a:bodyPr>
            <a:normAutofit/>
          </a:bodyPr>
          <a:lstStyle>
            <a:lvl1pPr algn="l">
              <a:defRPr sz="2800" b="0" cap="none" baseline="0">
                <a:solidFill>
                  <a:srgbClr val="1A4279"/>
                </a:solidFill>
              </a:defRPr>
            </a:lvl1pPr>
          </a:lstStyle>
          <a:p>
            <a:r>
              <a:rPr lang="en-US" smtClean="0"/>
              <a:t>Click to edit Master title style</a:t>
            </a:r>
            <a:endParaRPr lang="en-GB" dirty="0"/>
          </a:p>
        </p:txBody>
      </p:sp>
      <p:sp>
        <p:nvSpPr>
          <p:cNvPr id="7" name="Text Placeholder 2"/>
          <p:cNvSpPr>
            <a:spLocks noGrp="1"/>
          </p:cNvSpPr>
          <p:nvPr>
            <p:ph type="body" idx="1"/>
          </p:nvPr>
        </p:nvSpPr>
        <p:spPr>
          <a:xfrm>
            <a:off x="4692930" y="1672731"/>
            <a:ext cx="4192388" cy="522969"/>
          </a:xfrm>
          <a:solidFill>
            <a:schemeClr val="bg1">
              <a:alpha val="60000"/>
            </a:schemeClr>
          </a:solidFill>
        </p:spPr>
        <p:txBody>
          <a:bodyPr/>
          <a:lstStyle>
            <a:lvl1pPr marL="0" indent="0" algn="l">
              <a:buNone/>
              <a:defRPr sz="2000" baseline="0">
                <a:solidFill>
                  <a:srgbClr val="1A427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447569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Dimensions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42481" y="490536"/>
            <a:ext cx="6526181" cy="807509"/>
          </a:xfrm>
        </p:spPr>
        <p:txBody>
          <a:bodyPr/>
          <a:lstStyle>
            <a:lvl1pPr>
              <a:defRPr/>
            </a:lvl1pPr>
          </a:lstStyle>
          <a:p>
            <a:r>
              <a:rPr lang="en-US" smtClean="0"/>
              <a:t>Click to edit Master title style</a:t>
            </a:r>
            <a:endParaRPr lang="en-GB" dirty="0"/>
          </a:p>
        </p:txBody>
      </p:sp>
      <p:sp>
        <p:nvSpPr>
          <p:cNvPr id="3" name="Content Placeholder 2"/>
          <p:cNvSpPr>
            <a:spLocks noGrp="1"/>
          </p:cNvSpPr>
          <p:nvPr>
            <p:ph idx="1"/>
          </p:nvPr>
        </p:nvSpPr>
        <p:spPr>
          <a:xfrm>
            <a:off x="842481" y="1676319"/>
            <a:ext cx="8424809" cy="45498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194412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936163" cy="68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563563" y="630238"/>
            <a:ext cx="6526212"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These are the slides for a professional audience</a:t>
            </a:r>
          </a:p>
        </p:txBody>
      </p:sp>
      <p:sp>
        <p:nvSpPr>
          <p:cNvPr id="1028" name="Text Placeholder 2"/>
          <p:cNvSpPr>
            <a:spLocks noGrp="1"/>
          </p:cNvSpPr>
          <p:nvPr>
            <p:ph type="body" idx="1"/>
          </p:nvPr>
        </p:nvSpPr>
        <p:spPr bwMode="auto">
          <a:xfrm>
            <a:off x="563563" y="1736725"/>
            <a:ext cx="7258050" cy="424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7" r:id="rId5"/>
    <p:sldLayoutId id="2147483768" r:id="rId6"/>
    <p:sldLayoutId id="2147483769" r:id="rId7"/>
    <p:sldLayoutId id="2147483764" r:id="rId8"/>
    <p:sldLayoutId id="2147483755" r:id="rId9"/>
    <p:sldLayoutId id="2147483756" r:id="rId10"/>
    <p:sldLayoutId id="2147483757" r:id="rId11"/>
    <p:sldLayoutId id="2147483758" r:id="rId12"/>
    <p:sldLayoutId id="2147483765" r:id="rId13"/>
    <p:sldLayoutId id="2147483766" r:id="rId14"/>
  </p:sldLayoutIdLst>
  <p:timing>
    <p:tnLst>
      <p:par>
        <p:cTn id="1" dur="indefinite" restart="never" nodeType="tmRoot"/>
      </p:par>
    </p:tnLst>
  </p:timing>
  <p:txStyles>
    <p:titleStyle>
      <a:lvl1pPr algn="l" rtl="0" eaLnBrk="1" fontAlgn="base" hangingPunct="1">
        <a:spcBef>
          <a:spcPct val="0"/>
        </a:spcBef>
        <a:spcAft>
          <a:spcPct val="0"/>
        </a:spcAft>
        <a:defRPr sz="2400" b="1" kern="1200">
          <a:solidFill>
            <a:srgbClr val="68276C"/>
          </a:solidFill>
          <a:latin typeface="Gill Sans MT" panose="020B0502020104020203" pitchFamily="34" charset="0"/>
          <a:ea typeface="+mj-ea"/>
          <a:cs typeface="+mj-cs"/>
        </a:defRPr>
      </a:lvl1pPr>
      <a:lvl2pPr algn="l" rtl="0" eaLnBrk="1" fontAlgn="base" hangingPunct="1">
        <a:spcBef>
          <a:spcPct val="0"/>
        </a:spcBef>
        <a:spcAft>
          <a:spcPct val="0"/>
        </a:spcAft>
        <a:defRPr sz="2400" b="1">
          <a:solidFill>
            <a:srgbClr val="68276C"/>
          </a:solidFill>
          <a:latin typeface="Gill Sans MT" panose="020B0502020104020203" pitchFamily="34" charset="0"/>
        </a:defRPr>
      </a:lvl2pPr>
      <a:lvl3pPr algn="l" rtl="0" eaLnBrk="1" fontAlgn="base" hangingPunct="1">
        <a:spcBef>
          <a:spcPct val="0"/>
        </a:spcBef>
        <a:spcAft>
          <a:spcPct val="0"/>
        </a:spcAft>
        <a:defRPr sz="2400" b="1">
          <a:solidFill>
            <a:srgbClr val="68276C"/>
          </a:solidFill>
          <a:latin typeface="Gill Sans MT" panose="020B0502020104020203" pitchFamily="34" charset="0"/>
        </a:defRPr>
      </a:lvl3pPr>
      <a:lvl4pPr algn="l" rtl="0" eaLnBrk="1" fontAlgn="base" hangingPunct="1">
        <a:spcBef>
          <a:spcPct val="0"/>
        </a:spcBef>
        <a:spcAft>
          <a:spcPct val="0"/>
        </a:spcAft>
        <a:defRPr sz="2400" b="1">
          <a:solidFill>
            <a:srgbClr val="68276C"/>
          </a:solidFill>
          <a:latin typeface="Gill Sans MT" panose="020B0502020104020203" pitchFamily="34" charset="0"/>
        </a:defRPr>
      </a:lvl4pPr>
      <a:lvl5pPr algn="l" rtl="0" eaLnBrk="1" fontAlgn="base" hangingPunct="1">
        <a:spcBef>
          <a:spcPct val="0"/>
        </a:spcBef>
        <a:spcAft>
          <a:spcPct val="0"/>
        </a:spcAft>
        <a:defRPr sz="2400" b="1">
          <a:solidFill>
            <a:srgbClr val="68276C"/>
          </a:solidFill>
          <a:latin typeface="Gill Sans MT" panose="020B0502020104020203" pitchFamily="34" charset="0"/>
        </a:defRPr>
      </a:lvl5pPr>
      <a:lvl6pPr marL="457200" algn="l" rtl="0" eaLnBrk="1" fontAlgn="base" hangingPunct="1">
        <a:spcBef>
          <a:spcPct val="0"/>
        </a:spcBef>
        <a:spcAft>
          <a:spcPct val="0"/>
        </a:spcAft>
        <a:defRPr sz="2400" b="1">
          <a:solidFill>
            <a:srgbClr val="68276C"/>
          </a:solidFill>
          <a:latin typeface="Gill Sans MT" panose="020B0502020104020203" pitchFamily="34" charset="0"/>
        </a:defRPr>
      </a:lvl6pPr>
      <a:lvl7pPr marL="914400" algn="l" rtl="0" eaLnBrk="1" fontAlgn="base" hangingPunct="1">
        <a:spcBef>
          <a:spcPct val="0"/>
        </a:spcBef>
        <a:spcAft>
          <a:spcPct val="0"/>
        </a:spcAft>
        <a:defRPr sz="2400" b="1">
          <a:solidFill>
            <a:srgbClr val="68276C"/>
          </a:solidFill>
          <a:latin typeface="Gill Sans MT" panose="020B0502020104020203" pitchFamily="34" charset="0"/>
        </a:defRPr>
      </a:lvl7pPr>
      <a:lvl8pPr marL="1371600" algn="l" rtl="0" eaLnBrk="1" fontAlgn="base" hangingPunct="1">
        <a:spcBef>
          <a:spcPct val="0"/>
        </a:spcBef>
        <a:spcAft>
          <a:spcPct val="0"/>
        </a:spcAft>
        <a:defRPr sz="2400" b="1">
          <a:solidFill>
            <a:srgbClr val="68276C"/>
          </a:solidFill>
          <a:latin typeface="Gill Sans MT" panose="020B0502020104020203" pitchFamily="34" charset="0"/>
        </a:defRPr>
      </a:lvl8pPr>
      <a:lvl9pPr marL="1828800" algn="l" rtl="0" eaLnBrk="1" fontAlgn="base" hangingPunct="1">
        <a:spcBef>
          <a:spcPct val="0"/>
        </a:spcBef>
        <a:spcAft>
          <a:spcPct val="0"/>
        </a:spcAft>
        <a:defRPr sz="2400" b="1">
          <a:solidFill>
            <a:srgbClr val="68276C"/>
          </a:solidFill>
          <a:latin typeface="Gill Sans MT" panose="020B0502020104020203" pitchFamily="34" charset="0"/>
        </a:defRPr>
      </a:lvl9pPr>
    </p:titleStyle>
    <p:bodyStyle>
      <a:lvl1pPr marL="203200" indent="-203200" algn="l" rtl="0" eaLnBrk="1" fontAlgn="base" hangingPunct="1">
        <a:spcBef>
          <a:spcPts val="1200"/>
        </a:spcBef>
        <a:spcAft>
          <a:spcPct val="0"/>
        </a:spcAft>
        <a:buClr>
          <a:srgbClr val="B7C221"/>
        </a:buClr>
        <a:buFont typeface="Arial" panose="020B0604020202020204" pitchFamily="34" charset="0"/>
        <a:buChar char="•"/>
        <a:defRPr sz="2000" kern="1200">
          <a:solidFill>
            <a:srgbClr val="1A4279"/>
          </a:solidFill>
          <a:latin typeface="Gill Sans MT" panose="020B0502020104020203" pitchFamily="34" charset="0"/>
          <a:ea typeface="+mn-ea"/>
          <a:cs typeface="+mn-cs"/>
        </a:defRPr>
      </a:lvl1pPr>
      <a:lvl2pPr marL="541338" indent="-258763" algn="l" rtl="0" eaLnBrk="1" fontAlgn="base" hangingPunct="1">
        <a:spcBef>
          <a:spcPts val="600"/>
        </a:spcBef>
        <a:spcAft>
          <a:spcPct val="0"/>
        </a:spcAft>
        <a:buClr>
          <a:srgbClr val="B7C221"/>
        </a:buClr>
        <a:buFont typeface="Arial" panose="020B0604020202020204" pitchFamily="34" charset="0"/>
        <a:buChar char="–"/>
        <a:defRPr kern="1200">
          <a:solidFill>
            <a:srgbClr val="1A4279"/>
          </a:solidFill>
          <a:latin typeface="Gill Sans MT" panose="020B0502020104020203" pitchFamily="34" charset="0"/>
          <a:ea typeface="+mn-ea"/>
          <a:cs typeface="+mn-cs"/>
        </a:defRPr>
      </a:lvl2pPr>
      <a:lvl3pPr marL="812800" indent="-247650" algn="l" rtl="0" eaLnBrk="1" fontAlgn="base" hangingPunct="1">
        <a:spcBef>
          <a:spcPts val="400"/>
        </a:spcBef>
        <a:spcAft>
          <a:spcPct val="0"/>
        </a:spcAft>
        <a:buClr>
          <a:srgbClr val="B7C221"/>
        </a:buClr>
        <a:buFont typeface="Arial" panose="020B0604020202020204" pitchFamily="34" charset="0"/>
        <a:buChar char="•"/>
        <a:defRPr sz="1600" kern="1200">
          <a:solidFill>
            <a:srgbClr val="1A4279"/>
          </a:solidFill>
          <a:latin typeface="Gill Sans MT" panose="020B0502020104020203" pitchFamily="34" charset="0"/>
          <a:ea typeface="+mn-ea"/>
          <a:cs typeface="+mn-cs"/>
        </a:defRPr>
      </a:lvl3pPr>
      <a:lvl4pPr marL="1174750" indent="-328613" algn="l" rtl="0" eaLnBrk="1" fontAlgn="base" hangingPunct="1">
        <a:spcBef>
          <a:spcPts val="400"/>
        </a:spcBef>
        <a:spcAft>
          <a:spcPct val="0"/>
        </a:spcAft>
        <a:buClr>
          <a:srgbClr val="B7C221"/>
        </a:buClr>
        <a:buFont typeface="Arial" panose="020B0604020202020204" pitchFamily="34" charset="0"/>
        <a:buChar char="–"/>
        <a:defRPr sz="1400" kern="1200">
          <a:solidFill>
            <a:srgbClr val="1A4279"/>
          </a:solidFill>
          <a:latin typeface="Gill Sans MT" panose="020B0502020104020203" pitchFamily="34" charset="0"/>
          <a:ea typeface="+mn-ea"/>
          <a:cs typeface="+mn-cs"/>
        </a:defRPr>
      </a:lvl4pPr>
      <a:lvl5pPr marL="1444625" indent="-258763" algn="l" rtl="0" eaLnBrk="1" fontAlgn="base" hangingPunct="1">
        <a:spcBef>
          <a:spcPts val="400"/>
        </a:spcBef>
        <a:spcAft>
          <a:spcPct val="0"/>
        </a:spcAft>
        <a:buClr>
          <a:srgbClr val="B7C221"/>
        </a:buClr>
        <a:buFont typeface="Arial" panose="020B0604020202020204" pitchFamily="34" charset="0"/>
        <a:buChar char="»"/>
        <a:defRPr sz="1400" kern="1200">
          <a:solidFill>
            <a:srgbClr val="1A4279"/>
          </a:solidFill>
          <a:latin typeface="Gill Sans MT" panose="020B05020201040202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Placeholder 4"/>
          <p:cNvSpPr>
            <a:spLocks noGrp="1"/>
          </p:cNvSpPr>
          <p:nvPr>
            <p:ph type="body" idx="4294967295"/>
          </p:nvPr>
        </p:nvSpPr>
        <p:spPr>
          <a:xfrm>
            <a:off x="4915710" y="357593"/>
            <a:ext cx="4739161" cy="2820109"/>
          </a:xfrm>
          <a:solidFill>
            <a:schemeClr val="bg1">
              <a:alpha val="59999"/>
            </a:schemeClr>
          </a:solidFill>
        </p:spPr>
        <p:txBody>
          <a:bodyPr/>
          <a:lstStyle/>
          <a:p>
            <a:pPr marL="0" indent="0" algn="r">
              <a:spcBef>
                <a:spcPts val="0"/>
              </a:spcBef>
              <a:buNone/>
            </a:pPr>
            <a:r>
              <a:rPr lang="en-GB" altLang="en-US" sz="4400" dirty="0">
                <a:solidFill>
                  <a:srgbClr val="002060"/>
                </a:solidFill>
              </a:rPr>
              <a:t>Making </a:t>
            </a:r>
            <a:r>
              <a:rPr lang="en-GB" altLang="en-US" sz="4400" dirty="0" smtClean="0">
                <a:solidFill>
                  <a:srgbClr val="002060"/>
                </a:solidFill>
              </a:rPr>
              <a:t>safeguarding </a:t>
            </a:r>
          </a:p>
          <a:p>
            <a:pPr marL="0" indent="0" algn="r">
              <a:spcBef>
                <a:spcPts val="0"/>
              </a:spcBef>
              <a:buNone/>
            </a:pPr>
            <a:r>
              <a:rPr lang="en-GB" altLang="en-US" sz="4400" dirty="0" smtClean="0">
                <a:solidFill>
                  <a:srgbClr val="002060"/>
                </a:solidFill>
              </a:rPr>
              <a:t>family-centric</a:t>
            </a:r>
          </a:p>
          <a:p>
            <a:pPr marL="0" indent="0" algn="r">
              <a:spcBef>
                <a:spcPts val="0"/>
              </a:spcBef>
              <a:buNone/>
            </a:pPr>
            <a:endParaRPr lang="en-GB" altLang="en-US" sz="3600" dirty="0" smtClean="0">
              <a:solidFill>
                <a:srgbClr val="002060"/>
              </a:solidFill>
            </a:endParaRPr>
          </a:p>
          <a:p>
            <a:pPr marL="0" indent="0" algn="r">
              <a:spcBef>
                <a:spcPts val="0"/>
              </a:spcBef>
              <a:buNone/>
            </a:pPr>
            <a:r>
              <a:rPr lang="en-GB" altLang="en-US" sz="3200" dirty="0" smtClean="0">
                <a:solidFill>
                  <a:srgbClr val="002060"/>
                </a:solidFill>
              </a:rPr>
              <a:t>Jessica Heslop</a:t>
            </a:r>
          </a:p>
          <a:p>
            <a:pPr marL="0" indent="0" algn="r">
              <a:spcBef>
                <a:spcPts val="0"/>
              </a:spcBef>
              <a:buNone/>
            </a:pPr>
            <a:r>
              <a:rPr lang="en-GB" altLang="en-US" sz="2400" dirty="0" smtClean="0">
                <a:solidFill>
                  <a:srgbClr val="002060"/>
                </a:solidFill>
              </a:rPr>
              <a:t>Family Consultant (Discovery)</a:t>
            </a:r>
            <a:endParaRPr lang="en-GB" altLang="en-US" sz="2400" dirty="0">
              <a:solidFill>
                <a:srgbClr val="00206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3104" y="5920902"/>
            <a:ext cx="2689592" cy="937098"/>
          </a:xfrm>
          <a:prstGeom prst="rect">
            <a:avLst/>
          </a:prstGeom>
        </p:spPr>
      </p:pic>
    </p:spTree>
    <p:extLst>
      <p:ext uri="{BB962C8B-B14F-4D97-AF65-F5344CB8AC3E}">
        <p14:creationId xmlns:p14="http://schemas.microsoft.com/office/powerpoint/2010/main" val="24609607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894962" y="43042"/>
            <a:ext cx="3817124" cy="1092875"/>
            <a:chOff x="5894962" y="43042"/>
            <a:chExt cx="3817124" cy="1092875"/>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3761" y="443152"/>
              <a:ext cx="1988325" cy="692765"/>
            </a:xfrm>
            <a:prstGeom prst="rect">
              <a:avLst/>
            </a:prstGeom>
          </p:spPr>
        </p:pic>
        <p:sp>
          <p:nvSpPr>
            <p:cNvPr id="6" name="Rectangle 5"/>
            <p:cNvSpPr/>
            <p:nvPr/>
          </p:nvSpPr>
          <p:spPr>
            <a:xfrm>
              <a:off x="5894962" y="43042"/>
              <a:ext cx="3817124" cy="400110"/>
            </a:xfrm>
            <a:prstGeom prst="rect">
              <a:avLst/>
            </a:prstGeom>
          </p:spPr>
          <p:txBody>
            <a:bodyPr wrap="square">
              <a:spAutoFit/>
            </a:bodyPr>
            <a:lstStyle/>
            <a:p>
              <a:pPr marL="0" indent="0" algn="r">
                <a:spcBef>
                  <a:spcPts val="0"/>
                </a:spcBef>
                <a:buNone/>
              </a:pPr>
              <a:r>
                <a:rPr lang="en-GB" altLang="en-US" sz="2000" dirty="0">
                  <a:solidFill>
                    <a:schemeClr val="bg2">
                      <a:alpha val="61000"/>
                    </a:schemeClr>
                  </a:solidFill>
                  <a:latin typeface="Gill Sans MT" panose="020B0502020104020203" pitchFamily="34" charset="0"/>
                </a:rPr>
                <a:t>Making </a:t>
              </a:r>
              <a:r>
                <a:rPr lang="en-GB" altLang="en-US" sz="2000" dirty="0" smtClean="0">
                  <a:solidFill>
                    <a:schemeClr val="bg2">
                      <a:alpha val="61000"/>
                    </a:schemeClr>
                  </a:solidFill>
                  <a:latin typeface="Gill Sans MT" panose="020B0502020104020203" pitchFamily="34" charset="0"/>
                </a:rPr>
                <a:t>safeguarding family-centric</a:t>
              </a:r>
              <a:endParaRPr lang="en-GB" altLang="en-US" sz="2000" dirty="0">
                <a:solidFill>
                  <a:schemeClr val="bg2">
                    <a:alpha val="61000"/>
                  </a:schemeClr>
                </a:solidFill>
                <a:latin typeface="Gill Sans MT" panose="020B0502020104020203" pitchFamily="34" charset="0"/>
              </a:endParaRPr>
            </a:p>
          </p:txBody>
        </p:sp>
      </p:grpSp>
      <p:sp>
        <p:nvSpPr>
          <p:cNvPr id="7" name="Title 8"/>
          <p:cNvSpPr txBox="1">
            <a:spLocks/>
          </p:cNvSpPr>
          <p:nvPr/>
        </p:nvSpPr>
        <p:spPr bwMode="auto">
          <a:xfrm>
            <a:off x="291086" y="631276"/>
            <a:ext cx="7432675"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400" b="1" kern="1200">
                <a:solidFill>
                  <a:srgbClr val="68276C"/>
                </a:solidFill>
                <a:latin typeface="Gill Sans MT" panose="020B0502020104020203" pitchFamily="34" charset="0"/>
                <a:ea typeface="+mj-ea"/>
                <a:cs typeface="+mj-cs"/>
              </a:defRPr>
            </a:lvl1pPr>
            <a:lvl2pPr algn="l" rtl="0" eaLnBrk="1" fontAlgn="base" hangingPunct="1">
              <a:spcBef>
                <a:spcPct val="0"/>
              </a:spcBef>
              <a:spcAft>
                <a:spcPct val="0"/>
              </a:spcAft>
              <a:defRPr sz="2400" b="1">
                <a:solidFill>
                  <a:srgbClr val="68276C"/>
                </a:solidFill>
                <a:latin typeface="Gill Sans MT" panose="020B0502020104020203" pitchFamily="34" charset="0"/>
              </a:defRPr>
            </a:lvl2pPr>
            <a:lvl3pPr algn="l" rtl="0" eaLnBrk="1" fontAlgn="base" hangingPunct="1">
              <a:spcBef>
                <a:spcPct val="0"/>
              </a:spcBef>
              <a:spcAft>
                <a:spcPct val="0"/>
              </a:spcAft>
              <a:defRPr sz="2400" b="1">
                <a:solidFill>
                  <a:srgbClr val="68276C"/>
                </a:solidFill>
                <a:latin typeface="Gill Sans MT" panose="020B0502020104020203" pitchFamily="34" charset="0"/>
              </a:defRPr>
            </a:lvl3pPr>
            <a:lvl4pPr algn="l" rtl="0" eaLnBrk="1" fontAlgn="base" hangingPunct="1">
              <a:spcBef>
                <a:spcPct val="0"/>
              </a:spcBef>
              <a:spcAft>
                <a:spcPct val="0"/>
              </a:spcAft>
              <a:defRPr sz="2400" b="1">
                <a:solidFill>
                  <a:srgbClr val="68276C"/>
                </a:solidFill>
                <a:latin typeface="Gill Sans MT" panose="020B0502020104020203" pitchFamily="34" charset="0"/>
              </a:defRPr>
            </a:lvl4pPr>
            <a:lvl5pPr algn="l" rtl="0" eaLnBrk="1" fontAlgn="base" hangingPunct="1">
              <a:spcBef>
                <a:spcPct val="0"/>
              </a:spcBef>
              <a:spcAft>
                <a:spcPct val="0"/>
              </a:spcAft>
              <a:defRPr sz="2400" b="1">
                <a:solidFill>
                  <a:srgbClr val="68276C"/>
                </a:solidFill>
                <a:latin typeface="Gill Sans MT" panose="020B0502020104020203" pitchFamily="34" charset="0"/>
              </a:defRPr>
            </a:lvl5pPr>
            <a:lvl6pPr marL="457200" algn="l" rtl="0" eaLnBrk="1" fontAlgn="base" hangingPunct="1">
              <a:spcBef>
                <a:spcPct val="0"/>
              </a:spcBef>
              <a:spcAft>
                <a:spcPct val="0"/>
              </a:spcAft>
              <a:defRPr sz="2400" b="1">
                <a:solidFill>
                  <a:srgbClr val="68276C"/>
                </a:solidFill>
                <a:latin typeface="Gill Sans MT" panose="020B0502020104020203" pitchFamily="34" charset="0"/>
              </a:defRPr>
            </a:lvl6pPr>
            <a:lvl7pPr marL="914400" algn="l" rtl="0" eaLnBrk="1" fontAlgn="base" hangingPunct="1">
              <a:spcBef>
                <a:spcPct val="0"/>
              </a:spcBef>
              <a:spcAft>
                <a:spcPct val="0"/>
              </a:spcAft>
              <a:defRPr sz="2400" b="1">
                <a:solidFill>
                  <a:srgbClr val="68276C"/>
                </a:solidFill>
                <a:latin typeface="Gill Sans MT" panose="020B0502020104020203" pitchFamily="34" charset="0"/>
              </a:defRPr>
            </a:lvl7pPr>
            <a:lvl8pPr marL="1371600" algn="l" rtl="0" eaLnBrk="1" fontAlgn="base" hangingPunct="1">
              <a:spcBef>
                <a:spcPct val="0"/>
              </a:spcBef>
              <a:spcAft>
                <a:spcPct val="0"/>
              </a:spcAft>
              <a:defRPr sz="2400" b="1">
                <a:solidFill>
                  <a:srgbClr val="68276C"/>
                </a:solidFill>
                <a:latin typeface="Gill Sans MT" panose="020B0502020104020203" pitchFamily="34" charset="0"/>
              </a:defRPr>
            </a:lvl8pPr>
            <a:lvl9pPr marL="1828800" algn="l" rtl="0" eaLnBrk="1" fontAlgn="base" hangingPunct="1">
              <a:spcBef>
                <a:spcPct val="0"/>
              </a:spcBef>
              <a:spcAft>
                <a:spcPct val="0"/>
              </a:spcAft>
              <a:defRPr sz="2400" b="1">
                <a:solidFill>
                  <a:srgbClr val="68276C"/>
                </a:solidFill>
                <a:latin typeface="Gill Sans MT" panose="020B0502020104020203" pitchFamily="34" charset="0"/>
              </a:defRPr>
            </a:lvl9pPr>
          </a:lstStyle>
          <a:p>
            <a:r>
              <a:rPr lang="en-GB" altLang="en-US" sz="3200" dirty="0" smtClean="0"/>
              <a:t>Making safeguarding family centric: </a:t>
            </a:r>
          </a:p>
        </p:txBody>
      </p:sp>
      <p:sp>
        <p:nvSpPr>
          <p:cNvPr id="8" name="TextBox 7"/>
          <p:cNvSpPr txBox="1"/>
          <p:nvPr/>
        </p:nvSpPr>
        <p:spPr>
          <a:xfrm>
            <a:off x="386089" y="1621130"/>
            <a:ext cx="9236598" cy="4093428"/>
          </a:xfrm>
          <a:prstGeom prst="rect">
            <a:avLst/>
          </a:prstGeom>
          <a:noFill/>
        </p:spPr>
        <p:txBody>
          <a:bodyPr wrap="square" rtlCol="0">
            <a:spAutoFit/>
          </a:bodyPr>
          <a:lstStyle/>
          <a:p>
            <a:pPr marL="342900" indent="-342900">
              <a:buFont typeface="+mj-lt"/>
              <a:buAutoNum type="arabicPeriod"/>
            </a:pPr>
            <a:r>
              <a:rPr lang="en-GB" sz="2400" b="1" dirty="0" smtClean="0">
                <a:solidFill>
                  <a:srgbClr val="9DB73E"/>
                </a:solidFill>
                <a:latin typeface="Gill Sans MT" panose="020B0502020104020203" pitchFamily="34" charset="0"/>
              </a:rPr>
              <a:t>Families are worried </a:t>
            </a:r>
            <a:r>
              <a:rPr lang="en-GB" sz="2400" dirty="0" smtClean="0">
                <a:solidFill>
                  <a:srgbClr val="1A4279"/>
                </a:solidFill>
                <a:latin typeface="Gill Sans MT" panose="020B0502020104020203" pitchFamily="34" charset="0"/>
              </a:rPr>
              <a:t>so if they’re anxious, angry, confused, asking lots of questions, that’s why. Exercise compassion for how they feel being at a distance and out of control. </a:t>
            </a:r>
          </a:p>
          <a:p>
            <a:pPr marL="342900" indent="-342900">
              <a:buFont typeface="+mj-lt"/>
              <a:buAutoNum type="arabicPeriod"/>
            </a:pPr>
            <a:endParaRPr lang="en-GB" sz="2400" dirty="0">
              <a:solidFill>
                <a:srgbClr val="1A4279"/>
              </a:solidFill>
              <a:latin typeface="Gill Sans MT" panose="020B0502020104020203" pitchFamily="34" charset="0"/>
            </a:endParaRPr>
          </a:p>
          <a:p>
            <a:pPr marL="342900" indent="-342900">
              <a:buFont typeface="+mj-lt"/>
              <a:buAutoNum type="arabicPeriod"/>
            </a:pPr>
            <a:r>
              <a:rPr lang="en-GB" sz="2400" b="1" dirty="0" smtClean="0">
                <a:solidFill>
                  <a:srgbClr val="9DB73E"/>
                </a:solidFill>
                <a:latin typeface="Gill Sans MT" panose="020B0502020104020203" pitchFamily="34" charset="0"/>
              </a:rPr>
              <a:t>Don’t delay: </a:t>
            </a:r>
            <a:r>
              <a:rPr lang="en-GB" sz="2400" dirty="0" smtClean="0">
                <a:solidFill>
                  <a:srgbClr val="1A4279"/>
                </a:solidFill>
                <a:latin typeface="Gill Sans MT" panose="020B0502020104020203" pitchFamily="34" charset="0"/>
              </a:rPr>
              <a:t>Make the call as soon you can. They may want more information than you can give them but they’ll be glad you called straight away.</a:t>
            </a:r>
            <a:br>
              <a:rPr lang="en-GB" sz="2400" dirty="0" smtClean="0">
                <a:solidFill>
                  <a:srgbClr val="1A4279"/>
                </a:solidFill>
                <a:latin typeface="Gill Sans MT" panose="020B0502020104020203" pitchFamily="34" charset="0"/>
              </a:rPr>
            </a:br>
            <a:endParaRPr lang="en-GB" sz="2400" dirty="0" smtClean="0">
              <a:solidFill>
                <a:srgbClr val="1A4279"/>
              </a:solidFill>
              <a:latin typeface="Gill Sans MT" panose="020B0502020104020203" pitchFamily="34" charset="0"/>
            </a:endParaRPr>
          </a:p>
          <a:p>
            <a:pPr marL="342900" indent="-342900">
              <a:buFont typeface="+mj-lt"/>
              <a:buAutoNum type="arabicPeriod"/>
            </a:pPr>
            <a:r>
              <a:rPr lang="en-GB" sz="2400" b="1" dirty="0" smtClean="0">
                <a:solidFill>
                  <a:srgbClr val="9DB73E"/>
                </a:solidFill>
                <a:latin typeface="Gill Sans MT" panose="020B0502020104020203" pitchFamily="34" charset="0"/>
              </a:rPr>
              <a:t>Share as much as you can: </a:t>
            </a:r>
            <a:r>
              <a:rPr lang="en-GB" sz="2400" dirty="0" smtClean="0">
                <a:solidFill>
                  <a:srgbClr val="1A4279"/>
                </a:solidFill>
                <a:latin typeface="Gill Sans MT" panose="020B0502020104020203" pitchFamily="34" charset="0"/>
              </a:rPr>
              <a:t>Imaginations are powerful things, the clearer you can be the less their imagination has to fill in the gaps. </a:t>
            </a:r>
          </a:p>
          <a:p>
            <a:endParaRPr lang="en-GB" sz="2000" dirty="0">
              <a:solidFill>
                <a:srgbClr val="1A4279"/>
              </a:solidFill>
              <a:latin typeface="Gill Sans MT" panose="020B0502020104020203" pitchFamily="34" charset="0"/>
            </a:endParaRPr>
          </a:p>
        </p:txBody>
      </p:sp>
    </p:spTree>
    <p:extLst>
      <p:ext uri="{BB962C8B-B14F-4D97-AF65-F5344CB8AC3E}">
        <p14:creationId xmlns:p14="http://schemas.microsoft.com/office/powerpoint/2010/main" val="4124313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894962" y="43042"/>
            <a:ext cx="3817124" cy="1092875"/>
            <a:chOff x="5894962" y="43042"/>
            <a:chExt cx="3817124" cy="1092875"/>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3761" y="443152"/>
              <a:ext cx="1988325" cy="692765"/>
            </a:xfrm>
            <a:prstGeom prst="rect">
              <a:avLst/>
            </a:prstGeom>
          </p:spPr>
        </p:pic>
        <p:sp>
          <p:nvSpPr>
            <p:cNvPr id="6" name="Rectangle 5"/>
            <p:cNvSpPr/>
            <p:nvPr/>
          </p:nvSpPr>
          <p:spPr>
            <a:xfrm>
              <a:off x="5894962" y="43042"/>
              <a:ext cx="3817124" cy="400110"/>
            </a:xfrm>
            <a:prstGeom prst="rect">
              <a:avLst/>
            </a:prstGeom>
          </p:spPr>
          <p:txBody>
            <a:bodyPr wrap="square">
              <a:spAutoFit/>
            </a:bodyPr>
            <a:lstStyle/>
            <a:p>
              <a:pPr marL="0" indent="0" algn="r">
                <a:spcBef>
                  <a:spcPts val="0"/>
                </a:spcBef>
                <a:buNone/>
              </a:pPr>
              <a:r>
                <a:rPr lang="en-GB" altLang="en-US" sz="2000" dirty="0">
                  <a:solidFill>
                    <a:schemeClr val="bg2">
                      <a:alpha val="61000"/>
                    </a:schemeClr>
                  </a:solidFill>
                  <a:latin typeface="Gill Sans MT" panose="020B0502020104020203" pitchFamily="34" charset="0"/>
                </a:rPr>
                <a:t>Making </a:t>
              </a:r>
              <a:r>
                <a:rPr lang="en-GB" altLang="en-US" sz="2000" dirty="0" smtClean="0">
                  <a:solidFill>
                    <a:schemeClr val="bg2">
                      <a:alpha val="61000"/>
                    </a:schemeClr>
                  </a:solidFill>
                  <a:latin typeface="Gill Sans MT" panose="020B0502020104020203" pitchFamily="34" charset="0"/>
                </a:rPr>
                <a:t>safeguarding family-centric</a:t>
              </a:r>
              <a:endParaRPr lang="en-GB" altLang="en-US" sz="2000" dirty="0">
                <a:solidFill>
                  <a:schemeClr val="bg2">
                    <a:alpha val="61000"/>
                  </a:schemeClr>
                </a:solidFill>
                <a:latin typeface="Gill Sans MT" panose="020B0502020104020203" pitchFamily="34" charset="0"/>
              </a:endParaRPr>
            </a:p>
          </p:txBody>
        </p:sp>
      </p:grpSp>
      <p:sp>
        <p:nvSpPr>
          <p:cNvPr id="7" name="Title 8"/>
          <p:cNvSpPr txBox="1">
            <a:spLocks/>
          </p:cNvSpPr>
          <p:nvPr/>
        </p:nvSpPr>
        <p:spPr bwMode="auto">
          <a:xfrm>
            <a:off x="291086" y="631276"/>
            <a:ext cx="7432675"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400" b="1" kern="1200">
                <a:solidFill>
                  <a:srgbClr val="68276C"/>
                </a:solidFill>
                <a:latin typeface="Gill Sans MT" panose="020B0502020104020203" pitchFamily="34" charset="0"/>
                <a:ea typeface="+mj-ea"/>
                <a:cs typeface="+mj-cs"/>
              </a:defRPr>
            </a:lvl1pPr>
            <a:lvl2pPr algn="l" rtl="0" eaLnBrk="1" fontAlgn="base" hangingPunct="1">
              <a:spcBef>
                <a:spcPct val="0"/>
              </a:spcBef>
              <a:spcAft>
                <a:spcPct val="0"/>
              </a:spcAft>
              <a:defRPr sz="2400" b="1">
                <a:solidFill>
                  <a:srgbClr val="68276C"/>
                </a:solidFill>
                <a:latin typeface="Gill Sans MT" panose="020B0502020104020203" pitchFamily="34" charset="0"/>
              </a:defRPr>
            </a:lvl2pPr>
            <a:lvl3pPr algn="l" rtl="0" eaLnBrk="1" fontAlgn="base" hangingPunct="1">
              <a:spcBef>
                <a:spcPct val="0"/>
              </a:spcBef>
              <a:spcAft>
                <a:spcPct val="0"/>
              </a:spcAft>
              <a:defRPr sz="2400" b="1">
                <a:solidFill>
                  <a:srgbClr val="68276C"/>
                </a:solidFill>
                <a:latin typeface="Gill Sans MT" panose="020B0502020104020203" pitchFamily="34" charset="0"/>
              </a:defRPr>
            </a:lvl3pPr>
            <a:lvl4pPr algn="l" rtl="0" eaLnBrk="1" fontAlgn="base" hangingPunct="1">
              <a:spcBef>
                <a:spcPct val="0"/>
              </a:spcBef>
              <a:spcAft>
                <a:spcPct val="0"/>
              </a:spcAft>
              <a:defRPr sz="2400" b="1">
                <a:solidFill>
                  <a:srgbClr val="68276C"/>
                </a:solidFill>
                <a:latin typeface="Gill Sans MT" panose="020B0502020104020203" pitchFamily="34" charset="0"/>
              </a:defRPr>
            </a:lvl4pPr>
            <a:lvl5pPr algn="l" rtl="0" eaLnBrk="1" fontAlgn="base" hangingPunct="1">
              <a:spcBef>
                <a:spcPct val="0"/>
              </a:spcBef>
              <a:spcAft>
                <a:spcPct val="0"/>
              </a:spcAft>
              <a:defRPr sz="2400" b="1">
                <a:solidFill>
                  <a:srgbClr val="68276C"/>
                </a:solidFill>
                <a:latin typeface="Gill Sans MT" panose="020B0502020104020203" pitchFamily="34" charset="0"/>
              </a:defRPr>
            </a:lvl5pPr>
            <a:lvl6pPr marL="457200" algn="l" rtl="0" eaLnBrk="1" fontAlgn="base" hangingPunct="1">
              <a:spcBef>
                <a:spcPct val="0"/>
              </a:spcBef>
              <a:spcAft>
                <a:spcPct val="0"/>
              </a:spcAft>
              <a:defRPr sz="2400" b="1">
                <a:solidFill>
                  <a:srgbClr val="68276C"/>
                </a:solidFill>
                <a:latin typeface="Gill Sans MT" panose="020B0502020104020203" pitchFamily="34" charset="0"/>
              </a:defRPr>
            </a:lvl6pPr>
            <a:lvl7pPr marL="914400" algn="l" rtl="0" eaLnBrk="1" fontAlgn="base" hangingPunct="1">
              <a:spcBef>
                <a:spcPct val="0"/>
              </a:spcBef>
              <a:spcAft>
                <a:spcPct val="0"/>
              </a:spcAft>
              <a:defRPr sz="2400" b="1">
                <a:solidFill>
                  <a:srgbClr val="68276C"/>
                </a:solidFill>
                <a:latin typeface="Gill Sans MT" panose="020B0502020104020203" pitchFamily="34" charset="0"/>
              </a:defRPr>
            </a:lvl7pPr>
            <a:lvl8pPr marL="1371600" algn="l" rtl="0" eaLnBrk="1" fontAlgn="base" hangingPunct="1">
              <a:spcBef>
                <a:spcPct val="0"/>
              </a:spcBef>
              <a:spcAft>
                <a:spcPct val="0"/>
              </a:spcAft>
              <a:defRPr sz="2400" b="1">
                <a:solidFill>
                  <a:srgbClr val="68276C"/>
                </a:solidFill>
                <a:latin typeface="Gill Sans MT" panose="020B0502020104020203" pitchFamily="34" charset="0"/>
              </a:defRPr>
            </a:lvl8pPr>
            <a:lvl9pPr marL="1828800" algn="l" rtl="0" eaLnBrk="1" fontAlgn="base" hangingPunct="1">
              <a:spcBef>
                <a:spcPct val="0"/>
              </a:spcBef>
              <a:spcAft>
                <a:spcPct val="0"/>
              </a:spcAft>
              <a:defRPr sz="2400" b="1">
                <a:solidFill>
                  <a:srgbClr val="68276C"/>
                </a:solidFill>
                <a:latin typeface="Gill Sans MT" panose="020B0502020104020203" pitchFamily="34" charset="0"/>
              </a:defRPr>
            </a:lvl9pPr>
          </a:lstStyle>
          <a:p>
            <a:r>
              <a:rPr lang="en-GB" altLang="en-US" sz="3200" dirty="0" smtClean="0"/>
              <a:t>Making safeguarding family centric: </a:t>
            </a:r>
          </a:p>
        </p:txBody>
      </p:sp>
      <p:sp>
        <p:nvSpPr>
          <p:cNvPr id="8" name="TextBox 7"/>
          <p:cNvSpPr txBox="1"/>
          <p:nvPr/>
        </p:nvSpPr>
        <p:spPr>
          <a:xfrm>
            <a:off x="291086" y="1773621"/>
            <a:ext cx="9236598" cy="2893100"/>
          </a:xfrm>
          <a:prstGeom prst="rect">
            <a:avLst/>
          </a:prstGeom>
          <a:noFill/>
        </p:spPr>
        <p:txBody>
          <a:bodyPr wrap="square" rtlCol="0">
            <a:spAutoFit/>
          </a:bodyPr>
          <a:lstStyle/>
          <a:p>
            <a:endParaRPr lang="en-GB" sz="2400" dirty="0">
              <a:solidFill>
                <a:srgbClr val="1A4279"/>
              </a:solidFill>
              <a:latin typeface="Gill Sans MT" panose="020B0502020104020203" pitchFamily="34" charset="0"/>
            </a:endParaRPr>
          </a:p>
          <a:p>
            <a:pPr marL="457200" indent="-457200">
              <a:buAutoNum type="arabicPeriod" startAt="4"/>
            </a:pPr>
            <a:r>
              <a:rPr lang="en-GB" sz="2400" b="1" dirty="0" smtClean="0">
                <a:solidFill>
                  <a:srgbClr val="9DB73E"/>
                </a:solidFill>
                <a:latin typeface="Gill Sans MT" panose="020B0502020104020203" pitchFamily="34" charset="0"/>
              </a:rPr>
              <a:t>They know the person supported: </a:t>
            </a:r>
            <a:r>
              <a:rPr lang="en-GB" sz="2400" dirty="0" smtClean="0">
                <a:solidFill>
                  <a:srgbClr val="1A4279"/>
                </a:solidFill>
                <a:latin typeface="Gill Sans MT" panose="020B0502020104020203" pitchFamily="34" charset="0"/>
              </a:rPr>
              <a:t>Ask questions to understand (e.g. are things they could do to reassure the person, how might their person be feeling/reacting to what has happened)</a:t>
            </a:r>
            <a:br>
              <a:rPr lang="en-GB" sz="2400" dirty="0" smtClean="0">
                <a:solidFill>
                  <a:srgbClr val="1A4279"/>
                </a:solidFill>
                <a:latin typeface="Gill Sans MT" panose="020B0502020104020203" pitchFamily="34" charset="0"/>
              </a:rPr>
            </a:br>
            <a:endParaRPr lang="en-GB" sz="2400" dirty="0" smtClean="0">
              <a:solidFill>
                <a:srgbClr val="1A4279"/>
              </a:solidFill>
              <a:latin typeface="Gill Sans MT" panose="020B0502020104020203" pitchFamily="34" charset="0"/>
            </a:endParaRPr>
          </a:p>
          <a:p>
            <a:pPr marL="457200" indent="-457200">
              <a:buAutoNum type="arabicPeriod" startAt="4"/>
            </a:pPr>
            <a:r>
              <a:rPr lang="en-GB" sz="2400" b="1" dirty="0" smtClean="0">
                <a:solidFill>
                  <a:srgbClr val="9DB73E"/>
                </a:solidFill>
                <a:latin typeface="Gill Sans MT" panose="020B0502020104020203" pitchFamily="34" charset="0"/>
              </a:rPr>
              <a:t>This is an opportunity to build trust and confidence</a:t>
            </a:r>
            <a:r>
              <a:rPr lang="en-GB" sz="2400" dirty="0" smtClean="0">
                <a:solidFill>
                  <a:srgbClr val="1A4279"/>
                </a:solidFill>
                <a:latin typeface="Gill Sans MT" panose="020B0502020104020203" pitchFamily="34" charset="0"/>
              </a:rPr>
              <a:t>, and strengthen the relationship. Listen and support. </a:t>
            </a:r>
          </a:p>
          <a:p>
            <a:endParaRPr lang="en-GB" sz="1400" dirty="0"/>
          </a:p>
        </p:txBody>
      </p:sp>
      <p:sp>
        <p:nvSpPr>
          <p:cNvPr id="9" name="TextBox 8"/>
          <p:cNvSpPr txBox="1"/>
          <p:nvPr/>
        </p:nvSpPr>
        <p:spPr>
          <a:xfrm>
            <a:off x="9102486" y="6569103"/>
            <a:ext cx="1219200" cy="307777"/>
          </a:xfrm>
          <a:prstGeom prst="rect">
            <a:avLst/>
          </a:prstGeom>
          <a:noFill/>
        </p:spPr>
        <p:txBody>
          <a:bodyPr wrap="square" rtlCol="0">
            <a:spAutoFit/>
          </a:bodyPr>
          <a:lstStyle/>
          <a:p>
            <a:r>
              <a:rPr lang="en-GB" sz="1400" dirty="0" smtClean="0">
                <a:solidFill>
                  <a:schemeClr val="bg1">
                    <a:lumMod val="75000"/>
                  </a:schemeClr>
                </a:solidFill>
                <a:latin typeface="Gill Sans MT" panose="020B0502020104020203" pitchFamily="34" charset="0"/>
              </a:rPr>
              <a:t>TC: 45m</a:t>
            </a:r>
          </a:p>
        </p:txBody>
      </p:sp>
    </p:spTree>
    <p:extLst>
      <p:ext uri="{BB962C8B-B14F-4D97-AF65-F5344CB8AC3E}">
        <p14:creationId xmlns:p14="http://schemas.microsoft.com/office/powerpoint/2010/main" val="4211162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4881" y="1808628"/>
            <a:ext cx="8424809" cy="4056585"/>
          </a:xfrm>
        </p:spPr>
        <p:txBody>
          <a:bodyPr/>
          <a:lstStyle/>
          <a:p>
            <a:r>
              <a:rPr lang="en-GB" sz="2800" dirty="0" smtClean="0"/>
              <a:t>I work for Discovery, as a Family Consultant. </a:t>
            </a:r>
          </a:p>
          <a:p>
            <a:endParaRPr lang="en-GB" sz="2800" dirty="0" smtClean="0"/>
          </a:p>
          <a:p>
            <a:r>
              <a:rPr lang="en-GB" sz="2800" dirty="0"/>
              <a:t>Discovery supports autistic people and people with learning disabilities, throughout Somerset. </a:t>
            </a:r>
            <a:endParaRPr lang="en-GB" sz="2800" dirty="0" smtClean="0"/>
          </a:p>
          <a:p>
            <a:endParaRPr lang="en-GB" sz="2800" dirty="0"/>
          </a:p>
          <a:p>
            <a:r>
              <a:rPr lang="en-GB" sz="2800" dirty="0"/>
              <a:t>I am a mum to a child with learning disabilities. </a:t>
            </a:r>
          </a:p>
          <a:p>
            <a:pPr marL="0" indent="0">
              <a:buNone/>
            </a:pPr>
            <a:endParaRPr lang="en-GB" sz="2800" dirty="0" smtClean="0"/>
          </a:p>
          <a:p>
            <a:pPr marL="0" indent="0">
              <a:buNone/>
            </a:pPr>
            <a:endParaRPr lang="en-GB" sz="2800" dirty="0"/>
          </a:p>
          <a:p>
            <a:pPr marL="0" indent="0">
              <a:buNone/>
            </a:pPr>
            <a:endParaRPr lang="en-GB" dirty="0" smtClean="0"/>
          </a:p>
          <a:p>
            <a:endParaRPr lang="en-GB" dirty="0" smtClean="0"/>
          </a:p>
          <a:p>
            <a:endParaRPr lang="en-GB" dirty="0"/>
          </a:p>
        </p:txBody>
      </p:sp>
      <p:sp>
        <p:nvSpPr>
          <p:cNvPr id="6" name="Title 1"/>
          <p:cNvSpPr txBox="1">
            <a:spLocks/>
          </p:cNvSpPr>
          <p:nvPr/>
        </p:nvSpPr>
        <p:spPr bwMode="auto">
          <a:xfrm>
            <a:off x="440405" y="328408"/>
            <a:ext cx="6526181" cy="807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400" b="1" kern="1200">
                <a:solidFill>
                  <a:srgbClr val="68276C"/>
                </a:solidFill>
                <a:latin typeface="Gill Sans MT" panose="020B0502020104020203" pitchFamily="34" charset="0"/>
                <a:ea typeface="+mj-ea"/>
                <a:cs typeface="+mj-cs"/>
              </a:defRPr>
            </a:lvl1pPr>
            <a:lvl2pPr algn="l" rtl="0" eaLnBrk="1" fontAlgn="base" hangingPunct="1">
              <a:spcBef>
                <a:spcPct val="0"/>
              </a:spcBef>
              <a:spcAft>
                <a:spcPct val="0"/>
              </a:spcAft>
              <a:defRPr sz="2400" b="1">
                <a:solidFill>
                  <a:srgbClr val="68276C"/>
                </a:solidFill>
                <a:latin typeface="Gill Sans MT" panose="020B0502020104020203" pitchFamily="34" charset="0"/>
              </a:defRPr>
            </a:lvl2pPr>
            <a:lvl3pPr algn="l" rtl="0" eaLnBrk="1" fontAlgn="base" hangingPunct="1">
              <a:spcBef>
                <a:spcPct val="0"/>
              </a:spcBef>
              <a:spcAft>
                <a:spcPct val="0"/>
              </a:spcAft>
              <a:defRPr sz="2400" b="1">
                <a:solidFill>
                  <a:srgbClr val="68276C"/>
                </a:solidFill>
                <a:latin typeface="Gill Sans MT" panose="020B0502020104020203" pitchFamily="34" charset="0"/>
              </a:defRPr>
            </a:lvl3pPr>
            <a:lvl4pPr algn="l" rtl="0" eaLnBrk="1" fontAlgn="base" hangingPunct="1">
              <a:spcBef>
                <a:spcPct val="0"/>
              </a:spcBef>
              <a:spcAft>
                <a:spcPct val="0"/>
              </a:spcAft>
              <a:defRPr sz="2400" b="1">
                <a:solidFill>
                  <a:srgbClr val="68276C"/>
                </a:solidFill>
                <a:latin typeface="Gill Sans MT" panose="020B0502020104020203" pitchFamily="34" charset="0"/>
              </a:defRPr>
            </a:lvl4pPr>
            <a:lvl5pPr algn="l" rtl="0" eaLnBrk="1" fontAlgn="base" hangingPunct="1">
              <a:spcBef>
                <a:spcPct val="0"/>
              </a:spcBef>
              <a:spcAft>
                <a:spcPct val="0"/>
              </a:spcAft>
              <a:defRPr sz="2400" b="1">
                <a:solidFill>
                  <a:srgbClr val="68276C"/>
                </a:solidFill>
                <a:latin typeface="Gill Sans MT" panose="020B0502020104020203" pitchFamily="34" charset="0"/>
              </a:defRPr>
            </a:lvl5pPr>
            <a:lvl6pPr marL="457200" algn="l" rtl="0" eaLnBrk="1" fontAlgn="base" hangingPunct="1">
              <a:spcBef>
                <a:spcPct val="0"/>
              </a:spcBef>
              <a:spcAft>
                <a:spcPct val="0"/>
              </a:spcAft>
              <a:defRPr sz="2400" b="1">
                <a:solidFill>
                  <a:srgbClr val="68276C"/>
                </a:solidFill>
                <a:latin typeface="Gill Sans MT" panose="020B0502020104020203" pitchFamily="34" charset="0"/>
              </a:defRPr>
            </a:lvl6pPr>
            <a:lvl7pPr marL="914400" algn="l" rtl="0" eaLnBrk="1" fontAlgn="base" hangingPunct="1">
              <a:spcBef>
                <a:spcPct val="0"/>
              </a:spcBef>
              <a:spcAft>
                <a:spcPct val="0"/>
              </a:spcAft>
              <a:defRPr sz="2400" b="1">
                <a:solidFill>
                  <a:srgbClr val="68276C"/>
                </a:solidFill>
                <a:latin typeface="Gill Sans MT" panose="020B0502020104020203" pitchFamily="34" charset="0"/>
              </a:defRPr>
            </a:lvl7pPr>
            <a:lvl8pPr marL="1371600" algn="l" rtl="0" eaLnBrk="1" fontAlgn="base" hangingPunct="1">
              <a:spcBef>
                <a:spcPct val="0"/>
              </a:spcBef>
              <a:spcAft>
                <a:spcPct val="0"/>
              </a:spcAft>
              <a:defRPr sz="2400" b="1">
                <a:solidFill>
                  <a:srgbClr val="68276C"/>
                </a:solidFill>
                <a:latin typeface="Gill Sans MT" panose="020B0502020104020203" pitchFamily="34" charset="0"/>
              </a:defRPr>
            </a:lvl8pPr>
            <a:lvl9pPr marL="1828800" algn="l" rtl="0" eaLnBrk="1" fontAlgn="base" hangingPunct="1">
              <a:spcBef>
                <a:spcPct val="0"/>
              </a:spcBef>
              <a:spcAft>
                <a:spcPct val="0"/>
              </a:spcAft>
              <a:defRPr sz="2400" b="1">
                <a:solidFill>
                  <a:srgbClr val="68276C"/>
                </a:solidFill>
                <a:latin typeface="Gill Sans MT" panose="020B0502020104020203" pitchFamily="34" charset="0"/>
              </a:defRPr>
            </a:lvl9pPr>
          </a:lstStyle>
          <a:p>
            <a:r>
              <a:rPr lang="en-GB" sz="4000" smtClean="0"/>
              <a:t>Who am I? </a:t>
            </a:r>
            <a:endParaRPr lang="en-GB" sz="4000" dirty="0"/>
          </a:p>
        </p:txBody>
      </p:sp>
      <p:grpSp>
        <p:nvGrpSpPr>
          <p:cNvPr id="8" name="Group 7"/>
          <p:cNvGrpSpPr/>
          <p:nvPr/>
        </p:nvGrpSpPr>
        <p:grpSpPr>
          <a:xfrm>
            <a:off x="5894962" y="43042"/>
            <a:ext cx="3817124" cy="1092875"/>
            <a:chOff x="5894962" y="43042"/>
            <a:chExt cx="3817124" cy="1092875"/>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3761" y="443152"/>
              <a:ext cx="1988325" cy="692765"/>
            </a:xfrm>
            <a:prstGeom prst="rect">
              <a:avLst/>
            </a:prstGeom>
          </p:spPr>
        </p:pic>
        <p:sp>
          <p:nvSpPr>
            <p:cNvPr id="7" name="Rectangle 6"/>
            <p:cNvSpPr/>
            <p:nvPr/>
          </p:nvSpPr>
          <p:spPr>
            <a:xfrm>
              <a:off x="5894962" y="43042"/>
              <a:ext cx="3817124" cy="400110"/>
            </a:xfrm>
            <a:prstGeom prst="rect">
              <a:avLst/>
            </a:prstGeom>
          </p:spPr>
          <p:txBody>
            <a:bodyPr wrap="square">
              <a:spAutoFit/>
            </a:bodyPr>
            <a:lstStyle/>
            <a:p>
              <a:pPr marL="0" indent="0" algn="r">
                <a:spcBef>
                  <a:spcPts val="0"/>
                </a:spcBef>
                <a:buNone/>
              </a:pPr>
              <a:r>
                <a:rPr lang="en-GB" altLang="en-US" sz="2000" dirty="0">
                  <a:solidFill>
                    <a:schemeClr val="bg2">
                      <a:alpha val="61000"/>
                    </a:schemeClr>
                  </a:solidFill>
                  <a:latin typeface="Gill Sans MT" panose="020B0502020104020203" pitchFamily="34" charset="0"/>
                </a:rPr>
                <a:t>Making </a:t>
              </a:r>
              <a:r>
                <a:rPr lang="en-GB" altLang="en-US" sz="2000" dirty="0" smtClean="0">
                  <a:solidFill>
                    <a:schemeClr val="bg2">
                      <a:alpha val="61000"/>
                    </a:schemeClr>
                  </a:solidFill>
                  <a:latin typeface="Gill Sans MT" panose="020B0502020104020203" pitchFamily="34" charset="0"/>
                </a:rPr>
                <a:t>safeguarding family-centric</a:t>
              </a:r>
              <a:endParaRPr lang="en-GB" altLang="en-US" sz="2000" dirty="0">
                <a:solidFill>
                  <a:schemeClr val="bg2">
                    <a:alpha val="61000"/>
                  </a:schemeClr>
                </a:solidFill>
                <a:latin typeface="Gill Sans MT" panose="020B0502020104020203" pitchFamily="34" charset="0"/>
              </a:endParaRPr>
            </a:p>
          </p:txBody>
        </p:sp>
      </p:grpSp>
      <p:sp>
        <p:nvSpPr>
          <p:cNvPr id="9" name="TextBox 8"/>
          <p:cNvSpPr txBox="1"/>
          <p:nvPr/>
        </p:nvSpPr>
        <p:spPr>
          <a:xfrm>
            <a:off x="9102486" y="6569103"/>
            <a:ext cx="1219200" cy="307777"/>
          </a:xfrm>
          <a:prstGeom prst="rect">
            <a:avLst/>
          </a:prstGeom>
          <a:noFill/>
        </p:spPr>
        <p:txBody>
          <a:bodyPr wrap="square" rtlCol="0">
            <a:spAutoFit/>
          </a:bodyPr>
          <a:lstStyle/>
          <a:p>
            <a:r>
              <a:rPr lang="en-GB" sz="1400" dirty="0" smtClean="0">
                <a:solidFill>
                  <a:schemeClr val="bg1">
                    <a:lumMod val="75000"/>
                  </a:schemeClr>
                </a:solidFill>
                <a:latin typeface="Gill Sans MT" panose="020B0502020104020203" pitchFamily="34" charset="0"/>
              </a:rPr>
              <a:t>TC: </a:t>
            </a:r>
            <a:r>
              <a:rPr lang="en-GB" sz="1400" dirty="0" smtClean="0">
                <a:solidFill>
                  <a:schemeClr val="bg1">
                    <a:lumMod val="75000"/>
                  </a:schemeClr>
                </a:solidFill>
                <a:latin typeface="Gill Sans MT" panose="020B0502020104020203" pitchFamily="34" charset="0"/>
              </a:rPr>
              <a:t>5m</a:t>
            </a:r>
            <a:endParaRPr lang="en-GB" sz="1400" dirty="0" smtClean="0">
              <a:solidFill>
                <a:schemeClr val="bg1">
                  <a:lumMod val="75000"/>
                </a:schemeClr>
              </a:solidFill>
              <a:latin typeface="Gill Sans MT" panose="020B0502020104020203" pitchFamily="34" charset="0"/>
            </a:endParaRPr>
          </a:p>
        </p:txBody>
      </p:sp>
    </p:spTree>
    <p:extLst>
      <p:ext uri="{BB962C8B-B14F-4D97-AF65-F5344CB8AC3E}">
        <p14:creationId xmlns:p14="http://schemas.microsoft.com/office/powerpoint/2010/main" val="1523328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8"/>
          <p:cNvSpPr>
            <a:spLocks noGrp="1"/>
          </p:cNvSpPr>
          <p:nvPr>
            <p:ph type="title"/>
          </p:nvPr>
        </p:nvSpPr>
        <p:spPr>
          <a:xfrm>
            <a:off x="336110" y="443152"/>
            <a:ext cx="7432675" cy="808038"/>
          </a:xfrm>
        </p:spPr>
        <p:txBody>
          <a:bodyPr/>
          <a:lstStyle/>
          <a:p>
            <a:pPr eaLnBrk="1" hangingPunct="1"/>
            <a:r>
              <a:rPr lang="en-GB" altLang="en-US" sz="4000" dirty="0" smtClean="0"/>
              <a:t>How does it feel?</a:t>
            </a:r>
          </a:p>
        </p:txBody>
      </p:sp>
      <p:sp>
        <p:nvSpPr>
          <p:cNvPr id="13315" name="Content Placeholder 3"/>
          <p:cNvSpPr>
            <a:spLocks noGrp="1"/>
          </p:cNvSpPr>
          <p:nvPr>
            <p:ph idx="1"/>
          </p:nvPr>
        </p:nvSpPr>
        <p:spPr>
          <a:xfrm>
            <a:off x="395491" y="1731511"/>
            <a:ext cx="9259497" cy="4549775"/>
          </a:xfrm>
        </p:spPr>
        <p:txBody>
          <a:bodyPr/>
          <a:lstStyle/>
          <a:p>
            <a:pPr marL="0" indent="0" eaLnBrk="1" hangingPunct="1">
              <a:buFont typeface="Arial" panose="020B0604020202020204" pitchFamily="34" charset="0"/>
              <a:buNone/>
            </a:pPr>
            <a:r>
              <a:rPr lang="en-GB" altLang="en-US" sz="2800" dirty="0"/>
              <a:t>C</a:t>
            </a:r>
            <a:r>
              <a:rPr lang="en-GB" altLang="en-US" sz="2800" dirty="0" smtClean="0"/>
              <a:t>lose your eyes and think about your most precious person…</a:t>
            </a:r>
          </a:p>
          <a:p>
            <a:pPr marL="0" indent="0" eaLnBrk="1" hangingPunct="1">
              <a:buFont typeface="Arial" panose="020B0604020202020204" pitchFamily="34" charset="0"/>
              <a:buNone/>
            </a:pPr>
            <a:endParaRPr lang="en-GB" altLang="en-US" sz="1400" dirty="0" smtClean="0"/>
          </a:p>
          <a:p>
            <a:pPr marL="0" indent="0" algn="ctr" eaLnBrk="1" hangingPunct="1">
              <a:buFont typeface="Arial" panose="020B0604020202020204" pitchFamily="34" charset="0"/>
              <a:buNone/>
            </a:pPr>
            <a:r>
              <a:rPr lang="en-GB" altLang="en-US" sz="2800" dirty="0" smtClean="0">
                <a:solidFill>
                  <a:srgbClr val="9DB73E"/>
                </a:solidFill>
              </a:rPr>
              <a:t>Baby  Child Sibling  Partner  Parent</a:t>
            </a:r>
            <a:r>
              <a:rPr lang="en-GB" altLang="en-US" sz="2800" dirty="0">
                <a:solidFill>
                  <a:srgbClr val="9DB73E"/>
                </a:solidFill>
              </a:rPr>
              <a:t> </a:t>
            </a:r>
            <a:r>
              <a:rPr lang="en-GB" altLang="en-US" sz="2800" dirty="0" smtClean="0">
                <a:solidFill>
                  <a:srgbClr val="9DB73E"/>
                </a:solidFill>
              </a:rPr>
              <a:t> Grandparent  Relative  Friend</a:t>
            </a:r>
            <a:endParaRPr lang="en-GB" altLang="en-US" sz="2800" dirty="0">
              <a:solidFill>
                <a:schemeClr val="bg2">
                  <a:lumMod val="75000"/>
                </a:schemeClr>
              </a:solidFill>
            </a:endParaRPr>
          </a:p>
          <a:p>
            <a:pPr marL="0" indent="0" eaLnBrk="1" hangingPunct="1">
              <a:buFont typeface="Arial" panose="020B0604020202020204" pitchFamily="34" charset="0"/>
              <a:buNone/>
            </a:pPr>
            <a:r>
              <a:rPr lang="en-GB" altLang="en-US" sz="2800" dirty="0"/>
              <a:t>T</a:t>
            </a:r>
            <a:r>
              <a:rPr lang="en-GB" altLang="en-US" sz="2800" dirty="0" smtClean="0"/>
              <a:t>urn to the person next to you and describe (in 3mins, take turns):</a:t>
            </a:r>
          </a:p>
          <a:p>
            <a:pPr lvl="2"/>
            <a:r>
              <a:rPr lang="en-GB" altLang="en-US" sz="2800" dirty="0"/>
              <a:t>W</a:t>
            </a:r>
            <a:r>
              <a:rPr lang="en-GB" altLang="en-US" sz="2800" dirty="0" smtClean="0"/>
              <a:t>ho they are</a:t>
            </a:r>
          </a:p>
          <a:p>
            <a:pPr lvl="2"/>
            <a:r>
              <a:rPr lang="en-GB" altLang="en-US" sz="2800" dirty="0"/>
              <a:t>Y</a:t>
            </a:r>
            <a:r>
              <a:rPr lang="en-GB" altLang="en-US" sz="2800" dirty="0" smtClean="0"/>
              <a:t>our relationship with them</a:t>
            </a:r>
          </a:p>
          <a:p>
            <a:pPr lvl="2"/>
            <a:r>
              <a:rPr lang="en-GB" altLang="en-US" sz="2800" dirty="0"/>
              <a:t>W</a:t>
            </a:r>
            <a:r>
              <a:rPr lang="en-GB" altLang="en-US" sz="2800" dirty="0" smtClean="0"/>
              <a:t>hat is important to them</a:t>
            </a:r>
            <a:endParaRPr lang="en-GB" altLang="en-US" sz="2800" dirty="0"/>
          </a:p>
          <a:p>
            <a:pPr marL="0" indent="0" algn="ctr" eaLnBrk="1" hangingPunct="1">
              <a:buFont typeface="Arial" panose="020B0604020202020204" pitchFamily="34" charset="0"/>
              <a:buNone/>
            </a:pPr>
            <a:endParaRPr lang="en-GB" altLang="en-US" sz="2400" dirty="0" smtClean="0">
              <a:solidFill>
                <a:schemeClr val="bg2">
                  <a:lumMod val="75000"/>
                </a:schemeClr>
              </a:solidFill>
            </a:endParaRPr>
          </a:p>
          <a:p>
            <a:pPr marL="0" indent="0" eaLnBrk="1" hangingPunct="1">
              <a:buFont typeface="Arial" panose="020B0604020202020204" pitchFamily="34" charset="0"/>
              <a:buNone/>
            </a:pPr>
            <a:endParaRPr lang="en-GB" altLang="en-US" dirty="0"/>
          </a:p>
          <a:p>
            <a:pPr marL="0" indent="0" eaLnBrk="1" hangingPunct="1">
              <a:buFont typeface="Arial" panose="020B0604020202020204" pitchFamily="34" charset="0"/>
              <a:buNone/>
            </a:pPr>
            <a:endParaRPr lang="en-GB" altLang="en-US" dirty="0"/>
          </a:p>
          <a:p>
            <a:pPr marL="0" indent="0" eaLnBrk="1" hangingPunct="1">
              <a:buFont typeface="Arial" panose="020B0604020202020204" pitchFamily="34" charset="0"/>
              <a:buNone/>
            </a:pPr>
            <a:endParaRPr lang="en-GB" altLang="en-US" dirty="0"/>
          </a:p>
          <a:p>
            <a:pPr marL="0" indent="0" eaLnBrk="1" hangingPunct="1">
              <a:buFont typeface="Arial" panose="020B0604020202020204" pitchFamily="34" charset="0"/>
              <a:buNone/>
            </a:pPr>
            <a:endParaRPr lang="en-GB" altLang="en-US" dirty="0" smtClean="0"/>
          </a:p>
        </p:txBody>
      </p:sp>
      <p:grpSp>
        <p:nvGrpSpPr>
          <p:cNvPr id="5" name="Group 4"/>
          <p:cNvGrpSpPr/>
          <p:nvPr/>
        </p:nvGrpSpPr>
        <p:grpSpPr>
          <a:xfrm>
            <a:off x="5894962" y="43042"/>
            <a:ext cx="3817124" cy="1092875"/>
            <a:chOff x="5894962" y="43042"/>
            <a:chExt cx="3817124" cy="1092875"/>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3761" y="443152"/>
              <a:ext cx="1988325" cy="692765"/>
            </a:xfrm>
            <a:prstGeom prst="rect">
              <a:avLst/>
            </a:prstGeom>
          </p:spPr>
        </p:pic>
        <p:sp>
          <p:nvSpPr>
            <p:cNvPr id="7" name="Rectangle 6"/>
            <p:cNvSpPr/>
            <p:nvPr/>
          </p:nvSpPr>
          <p:spPr>
            <a:xfrm>
              <a:off x="5894962" y="43042"/>
              <a:ext cx="3817124" cy="400110"/>
            </a:xfrm>
            <a:prstGeom prst="rect">
              <a:avLst/>
            </a:prstGeom>
          </p:spPr>
          <p:txBody>
            <a:bodyPr wrap="square">
              <a:spAutoFit/>
            </a:bodyPr>
            <a:lstStyle/>
            <a:p>
              <a:pPr marL="0" indent="0" algn="r">
                <a:spcBef>
                  <a:spcPts val="0"/>
                </a:spcBef>
                <a:buNone/>
              </a:pPr>
              <a:r>
                <a:rPr lang="en-GB" altLang="en-US" sz="2000" dirty="0">
                  <a:solidFill>
                    <a:schemeClr val="bg2">
                      <a:alpha val="61000"/>
                    </a:schemeClr>
                  </a:solidFill>
                  <a:latin typeface="Gill Sans MT" panose="020B0502020104020203" pitchFamily="34" charset="0"/>
                </a:rPr>
                <a:t>Making </a:t>
              </a:r>
              <a:r>
                <a:rPr lang="en-GB" altLang="en-US" sz="2000" dirty="0" smtClean="0">
                  <a:solidFill>
                    <a:schemeClr val="bg2">
                      <a:alpha val="61000"/>
                    </a:schemeClr>
                  </a:solidFill>
                  <a:latin typeface="Gill Sans MT" panose="020B0502020104020203" pitchFamily="34" charset="0"/>
                </a:rPr>
                <a:t>safeguarding family-centric</a:t>
              </a:r>
              <a:endParaRPr lang="en-GB" altLang="en-US" sz="2000" dirty="0">
                <a:solidFill>
                  <a:schemeClr val="bg2">
                    <a:alpha val="61000"/>
                  </a:schemeClr>
                </a:solidFill>
                <a:latin typeface="Gill Sans MT" panose="020B0502020104020203" pitchFamily="34" charset="0"/>
              </a:endParaRPr>
            </a:p>
          </p:txBody>
        </p:sp>
      </p:grpSp>
      <p:sp>
        <p:nvSpPr>
          <p:cNvPr id="2" name="TextBox 1"/>
          <p:cNvSpPr txBox="1"/>
          <p:nvPr/>
        </p:nvSpPr>
        <p:spPr>
          <a:xfrm>
            <a:off x="9102486" y="6569103"/>
            <a:ext cx="1219200" cy="307777"/>
          </a:xfrm>
          <a:prstGeom prst="rect">
            <a:avLst/>
          </a:prstGeom>
          <a:noFill/>
        </p:spPr>
        <p:txBody>
          <a:bodyPr wrap="square" rtlCol="0">
            <a:spAutoFit/>
          </a:bodyPr>
          <a:lstStyle/>
          <a:p>
            <a:r>
              <a:rPr lang="en-GB" sz="1400" dirty="0" smtClean="0">
                <a:solidFill>
                  <a:schemeClr val="bg1">
                    <a:lumMod val="75000"/>
                  </a:schemeClr>
                </a:solidFill>
                <a:latin typeface="Gill Sans MT" panose="020B0502020104020203" pitchFamily="34" charset="0"/>
              </a:rPr>
              <a:t>TC: 15m</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6110" y="1903863"/>
            <a:ext cx="9068972" cy="4549820"/>
          </a:xfrm>
        </p:spPr>
        <p:txBody>
          <a:bodyPr/>
          <a:lstStyle/>
          <a:p>
            <a:pPr marL="0" indent="0">
              <a:buNone/>
            </a:pPr>
            <a:r>
              <a:rPr lang="en-GB" sz="2800" dirty="0" smtClean="0"/>
              <a:t>Imagine the person you just spoke to is going to represent your view as a family member in discussions and decisions about your precious person.  They have listened to you and are now going to act on your behalf.  </a:t>
            </a:r>
          </a:p>
          <a:p>
            <a:pPr marL="0" indent="0">
              <a:buNone/>
            </a:pPr>
            <a:endParaRPr lang="en-GB" sz="2800" dirty="0" smtClean="0"/>
          </a:p>
          <a:p>
            <a:pPr marL="0" indent="0" algn="ctr">
              <a:buNone/>
            </a:pPr>
            <a:r>
              <a:rPr lang="en-GB" sz="3600" b="1" dirty="0" smtClean="0">
                <a:solidFill>
                  <a:srgbClr val="68276C"/>
                </a:solidFill>
              </a:rPr>
              <a:t>How would that feel? </a:t>
            </a:r>
          </a:p>
          <a:p>
            <a:pPr marL="0" indent="0" algn="ctr">
              <a:buNone/>
            </a:pPr>
            <a:endParaRPr lang="en-GB" sz="1600" b="1" dirty="0" smtClean="0">
              <a:solidFill>
                <a:srgbClr val="68276C"/>
              </a:solidFill>
            </a:endParaRPr>
          </a:p>
          <a:p>
            <a:pPr marL="0" indent="0">
              <a:buNone/>
            </a:pPr>
            <a:endParaRPr lang="en-GB" sz="2800" b="1" dirty="0" smtClean="0">
              <a:solidFill>
                <a:srgbClr val="68276C"/>
              </a:solidFill>
            </a:endParaRPr>
          </a:p>
          <a:p>
            <a:pPr marL="0" indent="0">
              <a:buNone/>
            </a:pPr>
            <a:endParaRPr lang="en-GB" sz="2800" b="1" dirty="0" smtClean="0">
              <a:solidFill>
                <a:srgbClr val="68276C"/>
              </a:solidFill>
            </a:endParaRPr>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smtClean="0"/>
          </a:p>
          <a:p>
            <a:pPr marL="0" indent="0">
              <a:buNone/>
            </a:pPr>
            <a:endParaRPr lang="en-GB" dirty="0" smtClean="0"/>
          </a:p>
          <a:p>
            <a:pPr marL="0" indent="0">
              <a:buNone/>
            </a:pPr>
            <a:endParaRPr lang="en-GB" dirty="0"/>
          </a:p>
          <a:p>
            <a:pPr marL="0" indent="0">
              <a:buNone/>
            </a:pPr>
            <a:endParaRPr lang="en-GB" dirty="0"/>
          </a:p>
          <a:p>
            <a:pPr marL="0" indent="0">
              <a:buNone/>
            </a:pPr>
            <a:endParaRPr lang="en-GB" dirty="0"/>
          </a:p>
          <a:p>
            <a:endParaRPr lang="en-GB" dirty="0" smtClean="0"/>
          </a:p>
          <a:p>
            <a:endParaRPr lang="en-GB" dirty="0"/>
          </a:p>
          <a:p>
            <a:endParaRPr lang="en-GB" dirty="0" smtClean="0"/>
          </a:p>
          <a:p>
            <a:pPr marL="0" indent="0">
              <a:buNone/>
            </a:pPr>
            <a:endParaRPr lang="en-GB" dirty="0" smtClean="0"/>
          </a:p>
          <a:p>
            <a:pPr marL="0" indent="0">
              <a:buNone/>
            </a:pPr>
            <a:endParaRPr lang="en-GB" sz="2800" dirty="0"/>
          </a:p>
          <a:p>
            <a:pPr marL="0" indent="0">
              <a:buNone/>
            </a:pPr>
            <a:endParaRPr lang="en-GB" sz="2800" dirty="0" smtClean="0"/>
          </a:p>
        </p:txBody>
      </p:sp>
      <p:grpSp>
        <p:nvGrpSpPr>
          <p:cNvPr id="5" name="Group 4"/>
          <p:cNvGrpSpPr/>
          <p:nvPr/>
        </p:nvGrpSpPr>
        <p:grpSpPr>
          <a:xfrm>
            <a:off x="5894962" y="43042"/>
            <a:ext cx="3817124" cy="1092875"/>
            <a:chOff x="5894962" y="43042"/>
            <a:chExt cx="3817124" cy="1092875"/>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3761" y="443152"/>
              <a:ext cx="1988325" cy="692765"/>
            </a:xfrm>
            <a:prstGeom prst="rect">
              <a:avLst/>
            </a:prstGeom>
          </p:spPr>
        </p:pic>
        <p:sp>
          <p:nvSpPr>
            <p:cNvPr id="7" name="Rectangle 6"/>
            <p:cNvSpPr/>
            <p:nvPr/>
          </p:nvSpPr>
          <p:spPr>
            <a:xfrm>
              <a:off x="5894962" y="43042"/>
              <a:ext cx="3817124" cy="400110"/>
            </a:xfrm>
            <a:prstGeom prst="rect">
              <a:avLst/>
            </a:prstGeom>
          </p:spPr>
          <p:txBody>
            <a:bodyPr wrap="square">
              <a:spAutoFit/>
            </a:bodyPr>
            <a:lstStyle/>
            <a:p>
              <a:pPr marL="0" indent="0" algn="r">
                <a:spcBef>
                  <a:spcPts val="0"/>
                </a:spcBef>
                <a:buNone/>
              </a:pPr>
              <a:r>
                <a:rPr lang="en-GB" altLang="en-US" sz="2000" dirty="0">
                  <a:solidFill>
                    <a:schemeClr val="bg2">
                      <a:alpha val="61000"/>
                    </a:schemeClr>
                  </a:solidFill>
                  <a:latin typeface="Gill Sans MT" panose="020B0502020104020203" pitchFamily="34" charset="0"/>
                </a:rPr>
                <a:t>Making </a:t>
              </a:r>
              <a:r>
                <a:rPr lang="en-GB" altLang="en-US" sz="2000" dirty="0" smtClean="0">
                  <a:solidFill>
                    <a:schemeClr val="bg2">
                      <a:alpha val="61000"/>
                    </a:schemeClr>
                  </a:solidFill>
                  <a:latin typeface="Gill Sans MT" panose="020B0502020104020203" pitchFamily="34" charset="0"/>
                </a:rPr>
                <a:t>safeguarding family-centric</a:t>
              </a:r>
              <a:endParaRPr lang="en-GB" altLang="en-US" sz="2000" dirty="0">
                <a:solidFill>
                  <a:schemeClr val="bg2">
                    <a:alpha val="61000"/>
                  </a:schemeClr>
                </a:solidFill>
                <a:latin typeface="Gill Sans MT" panose="020B0502020104020203" pitchFamily="34" charset="0"/>
              </a:endParaRPr>
            </a:p>
          </p:txBody>
        </p:sp>
      </p:grpSp>
      <p:sp>
        <p:nvSpPr>
          <p:cNvPr id="9" name="Title 8"/>
          <p:cNvSpPr>
            <a:spLocks noGrp="1"/>
          </p:cNvSpPr>
          <p:nvPr>
            <p:ph type="title"/>
          </p:nvPr>
        </p:nvSpPr>
        <p:spPr>
          <a:xfrm>
            <a:off x="336110" y="443152"/>
            <a:ext cx="7432675" cy="808038"/>
          </a:xfrm>
        </p:spPr>
        <p:txBody>
          <a:bodyPr/>
          <a:lstStyle/>
          <a:p>
            <a:pPr eaLnBrk="1" hangingPunct="1"/>
            <a:r>
              <a:rPr lang="en-GB" altLang="en-US" sz="4000" dirty="0" smtClean="0"/>
              <a:t>How does it feel?</a:t>
            </a:r>
          </a:p>
        </p:txBody>
      </p:sp>
      <p:sp>
        <p:nvSpPr>
          <p:cNvPr id="8" name="TextBox 7"/>
          <p:cNvSpPr txBox="1"/>
          <p:nvPr/>
        </p:nvSpPr>
        <p:spPr>
          <a:xfrm>
            <a:off x="9102486" y="6569103"/>
            <a:ext cx="1219200" cy="307777"/>
          </a:xfrm>
          <a:prstGeom prst="rect">
            <a:avLst/>
          </a:prstGeom>
          <a:noFill/>
        </p:spPr>
        <p:txBody>
          <a:bodyPr wrap="square" rtlCol="0">
            <a:spAutoFit/>
          </a:bodyPr>
          <a:lstStyle/>
          <a:p>
            <a:r>
              <a:rPr lang="en-GB" sz="1400" dirty="0" smtClean="0">
                <a:solidFill>
                  <a:schemeClr val="bg1">
                    <a:lumMod val="75000"/>
                  </a:schemeClr>
                </a:solidFill>
                <a:latin typeface="Gill Sans MT" panose="020B0502020104020203" pitchFamily="34" charset="0"/>
              </a:rPr>
              <a:t>TC: 18m</a:t>
            </a:r>
          </a:p>
        </p:txBody>
      </p:sp>
    </p:spTree>
    <p:extLst>
      <p:ext uri="{BB962C8B-B14F-4D97-AF65-F5344CB8AC3E}">
        <p14:creationId xmlns:p14="http://schemas.microsoft.com/office/powerpoint/2010/main" val="719890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289" y="1408011"/>
            <a:ext cx="9005607" cy="4419847"/>
          </a:xfrm>
        </p:spPr>
        <p:txBody>
          <a:bodyPr/>
          <a:lstStyle/>
          <a:p>
            <a:pPr marL="0" indent="0">
              <a:buNone/>
            </a:pPr>
            <a:r>
              <a:rPr lang="en-GB" sz="2800" dirty="0" smtClean="0"/>
              <a:t>The person you spoke to is now responsible for your person’s care/support.  </a:t>
            </a:r>
            <a:r>
              <a:rPr lang="en-GB" sz="2800" dirty="0"/>
              <a:t>Y</a:t>
            </a:r>
            <a:r>
              <a:rPr lang="en-GB" sz="2800" dirty="0" smtClean="0"/>
              <a:t>ou </a:t>
            </a:r>
            <a:r>
              <a:rPr lang="en-GB" sz="2800" dirty="0"/>
              <a:t>receive a call </a:t>
            </a:r>
            <a:r>
              <a:rPr lang="en-GB" sz="2800" dirty="0" smtClean="0"/>
              <a:t>them…</a:t>
            </a:r>
          </a:p>
          <a:p>
            <a:pPr marL="0" indent="0">
              <a:buNone/>
            </a:pPr>
            <a:r>
              <a:rPr lang="en-GB" sz="2800" i="1" dirty="0" smtClean="0"/>
              <a:t>“I’m sorry to have to tell you that someone has raised a concern about the safety of your precious person. </a:t>
            </a:r>
          </a:p>
          <a:p>
            <a:pPr marL="0" indent="0">
              <a:buNone/>
            </a:pPr>
            <a:r>
              <a:rPr lang="en-GB" sz="2800" i="1" dirty="0" smtClean="0"/>
              <a:t>Don’t worry, they are safe and we have suspended a member of staff while we investigate.</a:t>
            </a:r>
            <a:endParaRPr lang="en-GB" sz="2800" i="1" dirty="0"/>
          </a:p>
          <a:p>
            <a:pPr marL="0" indent="0">
              <a:buNone/>
            </a:pPr>
            <a:r>
              <a:rPr lang="en-GB" sz="2800" i="1" dirty="0" smtClean="0"/>
              <a:t>Unfortunately I can’t give you any more details at this stage because of confidentiality.”</a:t>
            </a:r>
            <a:endParaRPr lang="en-GB" sz="2800" i="1" dirty="0"/>
          </a:p>
          <a:p>
            <a:pPr marL="0" indent="0" algn="r">
              <a:buNone/>
            </a:pPr>
            <a:r>
              <a:rPr lang="en-GB" sz="3600" b="1" dirty="0" smtClean="0">
                <a:solidFill>
                  <a:srgbClr val="68276C"/>
                </a:solidFill>
              </a:rPr>
              <a:t>How </a:t>
            </a:r>
            <a:r>
              <a:rPr lang="en-GB" sz="3600" b="1" dirty="0">
                <a:solidFill>
                  <a:srgbClr val="68276C"/>
                </a:solidFill>
              </a:rPr>
              <a:t>would that feel? </a:t>
            </a:r>
          </a:p>
          <a:p>
            <a:endParaRPr lang="en-GB" sz="2400" dirty="0"/>
          </a:p>
          <a:p>
            <a:endParaRPr lang="en-GB" sz="2400" dirty="0" smtClean="0"/>
          </a:p>
          <a:p>
            <a:pPr marL="0" indent="0">
              <a:buNone/>
            </a:pPr>
            <a:endParaRPr lang="en-GB" dirty="0" smtClean="0"/>
          </a:p>
        </p:txBody>
      </p:sp>
      <p:grpSp>
        <p:nvGrpSpPr>
          <p:cNvPr id="5" name="Group 4"/>
          <p:cNvGrpSpPr/>
          <p:nvPr/>
        </p:nvGrpSpPr>
        <p:grpSpPr>
          <a:xfrm>
            <a:off x="5894962" y="43042"/>
            <a:ext cx="3817124" cy="1092875"/>
            <a:chOff x="5894962" y="43042"/>
            <a:chExt cx="3817124" cy="1092875"/>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3761" y="443152"/>
              <a:ext cx="1988325" cy="692765"/>
            </a:xfrm>
            <a:prstGeom prst="rect">
              <a:avLst/>
            </a:prstGeom>
          </p:spPr>
        </p:pic>
        <p:sp>
          <p:nvSpPr>
            <p:cNvPr id="7" name="Rectangle 6"/>
            <p:cNvSpPr/>
            <p:nvPr/>
          </p:nvSpPr>
          <p:spPr>
            <a:xfrm>
              <a:off x="5894962" y="43042"/>
              <a:ext cx="3817124" cy="400110"/>
            </a:xfrm>
            <a:prstGeom prst="rect">
              <a:avLst/>
            </a:prstGeom>
          </p:spPr>
          <p:txBody>
            <a:bodyPr wrap="square">
              <a:spAutoFit/>
            </a:bodyPr>
            <a:lstStyle/>
            <a:p>
              <a:pPr marL="0" indent="0" algn="r">
                <a:spcBef>
                  <a:spcPts val="0"/>
                </a:spcBef>
                <a:buNone/>
              </a:pPr>
              <a:r>
                <a:rPr lang="en-GB" altLang="en-US" sz="2000" dirty="0">
                  <a:solidFill>
                    <a:schemeClr val="bg2">
                      <a:alpha val="61000"/>
                    </a:schemeClr>
                  </a:solidFill>
                  <a:latin typeface="Gill Sans MT" panose="020B0502020104020203" pitchFamily="34" charset="0"/>
                </a:rPr>
                <a:t>Making </a:t>
              </a:r>
              <a:r>
                <a:rPr lang="en-GB" altLang="en-US" sz="2000" dirty="0" smtClean="0">
                  <a:solidFill>
                    <a:schemeClr val="bg2">
                      <a:alpha val="61000"/>
                    </a:schemeClr>
                  </a:solidFill>
                  <a:latin typeface="Gill Sans MT" panose="020B0502020104020203" pitchFamily="34" charset="0"/>
                </a:rPr>
                <a:t>safeguarding family-centric</a:t>
              </a:r>
              <a:endParaRPr lang="en-GB" altLang="en-US" sz="2000" dirty="0">
                <a:solidFill>
                  <a:schemeClr val="bg2">
                    <a:alpha val="61000"/>
                  </a:schemeClr>
                </a:solidFill>
                <a:latin typeface="Gill Sans MT" panose="020B0502020104020203" pitchFamily="34" charset="0"/>
              </a:endParaRPr>
            </a:p>
          </p:txBody>
        </p:sp>
      </p:grpSp>
      <p:sp>
        <p:nvSpPr>
          <p:cNvPr id="8" name="Title 8"/>
          <p:cNvSpPr txBox="1">
            <a:spLocks/>
          </p:cNvSpPr>
          <p:nvPr/>
        </p:nvSpPr>
        <p:spPr bwMode="auto">
          <a:xfrm>
            <a:off x="336110" y="443152"/>
            <a:ext cx="7432675"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400" b="1" kern="1200">
                <a:solidFill>
                  <a:srgbClr val="68276C"/>
                </a:solidFill>
                <a:latin typeface="Gill Sans MT" panose="020B0502020104020203" pitchFamily="34" charset="0"/>
                <a:ea typeface="+mj-ea"/>
                <a:cs typeface="+mj-cs"/>
              </a:defRPr>
            </a:lvl1pPr>
            <a:lvl2pPr algn="l" rtl="0" eaLnBrk="1" fontAlgn="base" hangingPunct="1">
              <a:spcBef>
                <a:spcPct val="0"/>
              </a:spcBef>
              <a:spcAft>
                <a:spcPct val="0"/>
              </a:spcAft>
              <a:defRPr sz="2400" b="1">
                <a:solidFill>
                  <a:srgbClr val="68276C"/>
                </a:solidFill>
                <a:latin typeface="Gill Sans MT" panose="020B0502020104020203" pitchFamily="34" charset="0"/>
              </a:defRPr>
            </a:lvl2pPr>
            <a:lvl3pPr algn="l" rtl="0" eaLnBrk="1" fontAlgn="base" hangingPunct="1">
              <a:spcBef>
                <a:spcPct val="0"/>
              </a:spcBef>
              <a:spcAft>
                <a:spcPct val="0"/>
              </a:spcAft>
              <a:defRPr sz="2400" b="1">
                <a:solidFill>
                  <a:srgbClr val="68276C"/>
                </a:solidFill>
                <a:latin typeface="Gill Sans MT" panose="020B0502020104020203" pitchFamily="34" charset="0"/>
              </a:defRPr>
            </a:lvl3pPr>
            <a:lvl4pPr algn="l" rtl="0" eaLnBrk="1" fontAlgn="base" hangingPunct="1">
              <a:spcBef>
                <a:spcPct val="0"/>
              </a:spcBef>
              <a:spcAft>
                <a:spcPct val="0"/>
              </a:spcAft>
              <a:defRPr sz="2400" b="1">
                <a:solidFill>
                  <a:srgbClr val="68276C"/>
                </a:solidFill>
                <a:latin typeface="Gill Sans MT" panose="020B0502020104020203" pitchFamily="34" charset="0"/>
              </a:defRPr>
            </a:lvl4pPr>
            <a:lvl5pPr algn="l" rtl="0" eaLnBrk="1" fontAlgn="base" hangingPunct="1">
              <a:spcBef>
                <a:spcPct val="0"/>
              </a:spcBef>
              <a:spcAft>
                <a:spcPct val="0"/>
              </a:spcAft>
              <a:defRPr sz="2400" b="1">
                <a:solidFill>
                  <a:srgbClr val="68276C"/>
                </a:solidFill>
                <a:latin typeface="Gill Sans MT" panose="020B0502020104020203" pitchFamily="34" charset="0"/>
              </a:defRPr>
            </a:lvl5pPr>
            <a:lvl6pPr marL="457200" algn="l" rtl="0" eaLnBrk="1" fontAlgn="base" hangingPunct="1">
              <a:spcBef>
                <a:spcPct val="0"/>
              </a:spcBef>
              <a:spcAft>
                <a:spcPct val="0"/>
              </a:spcAft>
              <a:defRPr sz="2400" b="1">
                <a:solidFill>
                  <a:srgbClr val="68276C"/>
                </a:solidFill>
                <a:latin typeface="Gill Sans MT" panose="020B0502020104020203" pitchFamily="34" charset="0"/>
              </a:defRPr>
            </a:lvl6pPr>
            <a:lvl7pPr marL="914400" algn="l" rtl="0" eaLnBrk="1" fontAlgn="base" hangingPunct="1">
              <a:spcBef>
                <a:spcPct val="0"/>
              </a:spcBef>
              <a:spcAft>
                <a:spcPct val="0"/>
              </a:spcAft>
              <a:defRPr sz="2400" b="1">
                <a:solidFill>
                  <a:srgbClr val="68276C"/>
                </a:solidFill>
                <a:latin typeface="Gill Sans MT" panose="020B0502020104020203" pitchFamily="34" charset="0"/>
              </a:defRPr>
            </a:lvl7pPr>
            <a:lvl8pPr marL="1371600" algn="l" rtl="0" eaLnBrk="1" fontAlgn="base" hangingPunct="1">
              <a:spcBef>
                <a:spcPct val="0"/>
              </a:spcBef>
              <a:spcAft>
                <a:spcPct val="0"/>
              </a:spcAft>
              <a:defRPr sz="2400" b="1">
                <a:solidFill>
                  <a:srgbClr val="68276C"/>
                </a:solidFill>
                <a:latin typeface="Gill Sans MT" panose="020B0502020104020203" pitchFamily="34" charset="0"/>
              </a:defRPr>
            </a:lvl8pPr>
            <a:lvl9pPr marL="1828800" algn="l" rtl="0" eaLnBrk="1" fontAlgn="base" hangingPunct="1">
              <a:spcBef>
                <a:spcPct val="0"/>
              </a:spcBef>
              <a:spcAft>
                <a:spcPct val="0"/>
              </a:spcAft>
              <a:defRPr sz="2400" b="1">
                <a:solidFill>
                  <a:srgbClr val="68276C"/>
                </a:solidFill>
                <a:latin typeface="Gill Sans MT" panose="020B0502020104020203" pitchFamily="34" charset="0"/>
              </a:defRPr>
            </a:lvl9pPr>
          </a:lstStyle>
          <a:p>
            <a:r>
              <a:rPr lang="en-GB" altLang="en-US" sz="4000" dirty="0" smtClean="0"/>
              <a:t>How does it feel?</a:t>
            </a:r>
          </a:p>
        </p:txBody>
      </p:sp>
      <p:sp>
        <p:nvSpPr>
          <p:cNvPr id="9" name="TextBox 8"/>
          <p:cNvSpPr txBox="1"/>
          <p:nvPr/>
        </p:nvSpPr>
        <p:spPr>
          <a:xfrm>
            <a:off x="9102486" y="6569103"/>
            <a:ext cx="1219200" cy="307777"/>
          </a:xfrm>
          <a:prstGeom prst="rect">
            <a:avLst/>
          </a:prstGeom>
          <a:noFill/>
        </p:spPr>
        <p:txBody>
          <a:bodyPr wrap="square" rtlCol="0">
            <a:spAutoFit/>
          </a:bodyPr>
          <a:lstStyle/>
          <a:p>
            <a:r>
              <a:rPr lang="en-GB" sz="1400" dirty="0" smtClean="0">
                <a:solidFill>
                  <a:schemeClr val="bg1">
                    <a:lumMod val="75000"/>
                  </a:schemeClr>
                </a:solidFill>
                <a:latin typeface="Gill Sans MT" panose="020B0502020104020203" pitchFamily="34" charset="0"/>
              </a:rPr>
              <a:t>TC: </a:t>
            </a:r>
            <a:r>
              <a:rPr lang="en-GB" sz="1400" dirty="0" smtClean="0">
                <a:solidFill>
                  <a:schemeClr val="bg1">
                    <a:lumMod val="75000"/>
                  </a:schemeClr>
                </a:solidFill>
                <a:latin typeface="Gill Sans MT" panose="020B0502020104020203" pitchFamily="34" charset="0"/>
              </a:rPr>
              <a:t>21m</a:t>
            </a:r>
            <a:endParaRPr lang="en-GB" sz="1400" dirty="0" smtClean="0">
              <a:solidFill>
                <a:schemeClr val="bg1">
                  <a:lumMod val="75000"/>
                </a:schemeClr>
              </a:solidFill>
              <a:latin typeface="Gill Sans MT" panose="020B0502020104020203" pitchFamily="34" charset="0"/>
            </a:endParaRPr>
          </a:p>
        </p:txBody>
      </p:sp>
    </p:spTree>
    <p:extLst>
      <p:ext uri="{BB962C8B-B14F-4D97-AF65-F5344CB8AC3E}">
        <p14:creationId xmlns:p14="http://schemas.microsoft.com/office/powerpoint/2010/main" val="858720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949" y="1377531"/>
            <a:ext cx="9005607" cy="4419847"/>
          </a:xfrm>
        </p:spPr>
        <p:txBody>
          <a:bodyPr/>
          <a:lstStyle/>
          <a:p>
            <a:pPr marL="0" indent="0">
              <a:buNone/>
            </a:pPr>
            <a:r>
              <a:rPr lang="en-GB" sz="2800" dirty="0" smtClean="0"/>
              <a:t>You don’t hear anything more for a couple of days. </a:t>
            </a:r>
          </a:p>
          <a:p>
            <a:pPr marL="0" indent="0">
              <a:buNone/>
            </a:pPr>
            <a:endParaRPr lang="en-GB" sz="2800" dirty="0"/>
          </a:p>
          <a:p>
            <a:pPr marL="0" indent="0">
              <a:buNone/>
            </a:pPr>
            <a:r>
              <a:rPr lang="en-GB" sz="2800" dirty="0" smtClean="0"/>
              <a:t>You call at the end of the week for an update.  You are not able to speak to the person you originally spoke to, they are on leave. The member of staff you talk to can’t say anything more on the matter. </a:t>
            </a:r>
            <a:endParaRPr lang="en-GB" sz="2800" dirty="0"/>
          </a:p>
          <a:p>
            <a:pPr marL="0" indent="0">
              <a:buNone/>
            </a:pPr>
            <a:r>
              <a:rPr lang="en-GB" sz="2800" dirty="0" smtClean="0"/>
              <a:t>Your precious person is described as being safe and happy. </a:t>
            </a:r>
          </a:p>
          <a:p>
            <a:pPr marL="0" indent="0">
              <a:buNone/>
            </a:pPr>
            <a:endParaRPr lang="en-GB" sz="2800" i="1" dirty="0" smtClean="0"/>
          </a:p>
          <a:p>
            <a:pPr marL="0" indent="0" algn="r">
              <a:buNone/>
            </a:pPr>
            <a:r>
              <a:rPr lang="en-GB" sz="3600" b="1" dirty="0" smtClean="0">
                <a:solidFill>
                  <a:srgbClr val="68276C"/>
                </a:solidFill>
              </a:rPr>
              <a:t>How </a:t>
            </a:r>
            <a:r>
              <a:rPr lang="en-GB" sz="3600" b="1" dirty="0">
                <a:solidFill>
                  <a:srgbClr val="68276C"/>
                </a:solidFill>
              </a:rPr>
              <a:t>would that feel? </a:t>
            </a:r>
          </a:p>
          <a:p>
            <a:endParaRPr lang="en-GB" sz="2400" dirty="0"/>
          </a:p>
          <a:p>
            <a:endParaRPr lang="en-GB" sz="2400" dirty="0" smtClean="0"/>
          </a:p>
          <a:p>
            <a:pPr marL="0" indent="0">
              <a:buNone/>
            </a:pPr>
            <a:endParaRPr lang="en-GB" dirty="0" smtClean="0"/>
          </a:p>
        </p:txBody>
      </p:sp>
      <p:grpSp>
        <p:nvGrpSpPr>
          <p:cNvPr id="5" name="Group 4"/>
          <p:cNvGrpSpPr/>
          <p:nvPr/>
        </p:nvGrpSpPr>
        <p:grpSpPr>
          <a:xfrm>
            <a:off x="5894962" y="43042"/>
            <a:ext cx="3817124" cy="1092875"/>
            <a:chOff x="5894962" y="43042"/>
            <a:chExt cx="3817124" cy="1092875"/>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3761" y="443152"/>
              <a:ext cx="1988325" cy="692765"/>
            </a:xfrm>
            <a:prstGeom prst="rect">
              <a:avLst/>
            </a:prstGeom>
          </p:spPr>
        </p:pic>
        <p:sp>
          <p:nvSpPr>
            <p:cNvPr id="7" name="Rectangle 6"/>
            <p:cNvSpPr/>
            <p:nvPr/>
          </p:nvSpPr>
          <p:spPr>
            <a:xfrm>
              <a:off x="5894962" y="43042"/>
              <a:ext cx="3817124" cy="400110"/>
            </a:xfrm>
            <a:prstGeom prst="rect">
              <a:avLst/>
            </a:prstGeom>
          </p:spPr>
          <p:txBody>
            <a:bodyPr wrap="square">
              <a:spAutoFit/>
            </a:bodyPr>
            <a:lstStyle/>
            <a:p>
              <a:pPr marL="0" indent="0" algn="r">
                <a:spcBef>
                  <a:spcPts val="0"/>
                </a:spcBef>
                <a:buNone/>
              </a:pPr>
              <a:r>
                <a:rPr lang="en-GB" altLang="en-US" sz="2000" dirty="0">
                  <a:solidFill>
                    <a:schemeClr val="bg2">
                      <a:alpha val="61000"/>
                    </a:schemeClr>
                  </a:solidFill>
                  <a:latin typeface="Gill Sans MT" panose="020B0502020104020203" pitchFamily="34" charset="0"/>
                </a:rPr>
                <a:t>Making </a:t>
              </a:r>
              <a:r>
                <a:rPr lang="en-GB" altLang="en-US" sz="2000" dirty="0" smtClean="0">
                  <a:solidFill>
                    <a:schemeClr val="bg2">
                      <a:alpha val="61000"/>
                    </a:schemeClr>
                  </a:solidFill>
                  <a:latin typeface="Gill Sans MT" panose="020B0502020104020203" pitchFamily="34" charset="0"/>
                </a:rPr>
                <a:t>safeguarding family-centric</a:t>
              </a:r>
              <a:endParaRPr lang="en-GB" altLang="en-US" sz="2000" dirty="0">
                <a:solidFill>
                  <a:schemeClr val="bg2">
                    <a:alpha val="61000"/>
                  </a:schemeClr>
                </a:solidFill>
                <a:latin typeface="Gill Sans MT" panose="020B0502020104020203" pitchFamily="34" charset="0"/>
              </a:endParaRPr>
            </a:p>
          </p:txBody>
        </p:sp>
      </p:grpSp>
      <p:sp>
        <p:nvSpPr>
          <p:cNvPr id="8" name="Title 8"/>
          <p:cNvSpPr txBox="1">
            <a:spLocks/>
          </p:cNvSpPr>
          <p:nvPr/>
        </p:nvSpPr>
        <p:spPr bwMode="auto">
          <a:xfrm>
            <a:off x="336110" y="443152"/>
            <a:ext cx="7432675"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400" b="1" kern="1200">
                <a:solidFill>
                  <a:srgbClr val="68276C"/>
                </a:solidFill>
                <a:latin typeface="Gill Sans MT" panose="020B0502020104020203" pitchFamily="34" charset="0"/>
                <a:ea typeface="+mj-ea"/>
                <a:cs typeface="+mj-cs"/>
              </a:defRPr>
            </a:lvl1pPr>
            <a:lvl2pPr algn="l" rtl="0" eaLnBrk="1" fontAlgn="base" hangingPunct="1">
              <a:spcBef>
                <a:spcPct val="0"/>
              </a:spcBef>
              <a:spcAft>
                <a:spcPct val="0"/>
              </a:spcAft>
              <a:defRPr sz="2400" b="1">
                <a:solidFill>
                  <a:srgbClr val="68276C"/>
                </a:solidFill>
                <a:latin typeface="Gill Sans MT" panose="020B0502020104020203" pitchFamily="34" charset="0"/>
              </a:defRPr>
            </a:lvl2pPr>
            <a:lvl3pPr algn="l" rtl="0" eaLnBrk="1" fontAlgn="base" hangingPunct="1">
              <a:spcBef>
                <a:spcPct val="0"/>
              </a:spcBef>
              <a:spcAft>
                <a:spcPct val="0"/>
              </a:spcAft>
              <a:defRPr sz="2400" b="1">
                <a:solidFill>
                  <a:srgbClr val="68276C"/>
                </a:solidFill>
                <a:latin typeface="Gill Sans MT" panose="020B0502020104020203" pitchFamily="34" charset="0"/>
              </a:defRPr>
            </a:lvl3pPr>
            <a:lvl4pPr algn="l" rtl="0" eaLnBrk="1" fontAlgn="base" hangingPunct="1">
              <a:spcBef>
                <a:spcPct val="0"/>
              </a:spcBef>
              <a:spcAft>
                <a:spcPct val="0"/>
              </a:spcAft>
              <a:defRPr sz="2400" b="1">
                <a:solidFill>
                  <a:srgbClr val="68276C"/>
                </a:solidFill>
                <a:latin typeface="Gill Sans MT" panose="020B0502020104020203" pitchFamily="34" charset="0"/>
              </a:defRPr>
            </a:lvl4pPr>
            <a:lvl5pPr algn="l" rtl="0" eaLnBrk="1" fontAlgn="base" hangingPunct="1">
              <a:spcBef>
                <a:spcPct val="0"/>
              </a:spcBef>
              <a:spcAft>
                <a:spcPct val="0"/>
              </a:spcAft>
              <a:defRPr sz="2400" b="1">
                <a:solidFill>
                  <a:srgbClr val="68276C"/>
                </a:solidFill>
                <a:latin typeface="Gill Sans MT" panose="020B0502020104020203" pitchFamily="34" charset="0"/>
              </a:defRPr>
            </a:lvl5pPr>
            <a:lvl6pPr marL="457200" algn="l" rtl="0" eaLnBrk="1" fontAlgn="base" hangingPunct="1">
              <a:spcBef>
                <a:spcPct val="0"/>
              </a:spcBef>
              <a:spcAft>
                <a:spcPct val="0"/>
              </a:spcAft>
              <a:defRPr sz="2400" b="1">
                <a:solidFill>
                  <a:srgbClr val="68276C"/>
                </a:solidFill>
                <a:latin typeface="Gill Sans MT" panose="020B0502020104020203" pitchFamily="34" charset="0"/>
              </a:defRPr>
            </a:lvl6pPr>
            <a:lvl7pPr marL="914400" algn="l" rtl="0" eaLnBrk="1" fontAlgn="base" hangingPunct="1">
              <a:spcBef>
                <a:spcPct val="0"/>
              </a:spcBef>
              <a:spcAft>
                <a:spcPct val="0"/>
              </a:spcAft>
              <a:defRPr sz="2400" b="1">
                <a:solidFill>
                  <a:srgbClr val="68276C"/>
                </a:solidFill>
                <a:latin typeface="Gill Sans MT" panose="020B0502020104020203" pitchFamily="34" charset="0"/>
              </a:defRPr>
            </a:lvl7pPr>
            <a:lvl8pPr marL="1371600" algn="l" rtl="0" eaLnBrk="1" fontAlgn="base" hangingPunct="1">
              <a:spcBef>
                <a:spcPct val="0"/>
              </a:spcBef>
              <a:spcAft>
                <a:spcPct val="0"/>
              </a:spcAft>
              <a:defRPr sz="2400" b="1">
                <a:solidFill>
                  <a:srgbClr val="68276C"/>
                </a:solidFill>
                <a:latin typeface="Gill Sans MT" panose="020B0502020104020203" pitchFamily="34" charset="0"/>
              </a:defRPr>
            </a:lvl8pPr>
            <a:lvl9pPr marL="1828800" algn="l" rtl="0" eaLnBrk="1" fontAlgn="base" hangingPunct="1">
              <a:spcBef>
                <a:spcPct val="0"/>
              </a:spcBef>
              <a:spcAft>
                <a:spcPct val="0"/>
              </a:spcAft>
              <a:defRPr sz="2400" b="1">
                <a:solidFill>
                  <a:srgbClr val="68276C"/>
                </a:solidFill>
                <a:latin typeface="Gill Sans MT" panose="020B0502020104020203" pitchFamily="34" charset="0"/>
              </a:defRPr>
            </a:lvl9pPr>
          </a:lstStyle>
          <a:p>
            <a:r>
              <a:rPr lang="en-GB" altLang="en-US" sz="4000" dirty="0" smtClean="0"/>
              <a:t>How does it feel?</a:t>
            </a:r>
          </a:p>
        </p:txBody>
      </p:sp>
      <p:sp>
        <p:nvSpPr>
          <p:cNvPr id="9" name="TextBox 8"/>
          <p:cNvSpPr txBox="1"/>
          <p:nvPr/>
        </p:nvSpPr>
        <p:spPr>
          <a:xfrm>
            <a:off x="9102486" y="6569103"/>
            <a:ext cx="1219200" cy="307777"/>
          </a:xfrm>
          <a:prstGeom prst="rect">
            <a:avLst/>
          </a:prstGeom>
          <a:noFill/>
        </p:spPr>
        <p:txBody>
          <a:bodyPr wrap="square" rtlCol="0">
            <a:spAutoFit/>
          </a:bodyPr>
          <a:lstStyle/>
          <a:p>
            <a:r>
              <a:rPr lang="en-GB" sz="1400" dirty="0" smtClean="0">
                <a:solidFill>
                  <a:schemeClr val="bg1">
                    <a:lumMod val="75000"/>
                  </a:schemeClr>
                </a:solidFill>
                <a:latin typeface="Gill Sans MT" panose="020B0502020104020203" pitchFamily="34" charset="0"/>
              </a:rPr>
              <a:t>TC: </a:t>
            </a:r>
            <a:r>
              <a:rPr lang="en-GB" sz="1400" dirty="0" smtClean="0">
                <a:solidFill>
                  <a:schemeClr val="bg1">
                    <a:lumMod val="75000"/>
                  </a:schemeClr>
                </a:solidFill>
                <a:latin typeface="Gill Sans MT" panose="020B0502020104020203" pitchFamily="34" charset="0"/>
              </a:rPr>
              <a:t>25m</a:t>
            </a:r>
            <a:endParaRPr lang="en-GB" sz="1400" dirty="0" smtClean="0">
              <a:solidFill>
                <a:schemeClr val="bg1">
                  <a:lumMod val="75000"/>
                </a:schemeClr>
              </a:solidFill>
              <a:latin typeface="Gill Sans MT" panose="020B0502020104020203" pitchFamily="34" charset="0"/>
            </a:endParaRPr>
          </a:p>
        </p:txBody>
      </p:sp>
    </p:spTree>
    <p:extLst>
      <p:ext uri="{BB962C8B-B14F-4D97-AF65-F5344CB8AC3E}">
        <p14:creationId xmlns:p14="http://schemas.microsoft.com/office/powerpoint/2010/main" val="56645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6072" y="1337991"/>
            <a:ext cx="9034271" cy="4549820"/>
          </a:xfrm>
        </p:spPr>
        <p:txBody>
          <a:bodyPr/>
          <a:lstStyle/>
          <a:p>
            <a:pPr marL="0" indent="0">
              <a:buNone/>
            </a:pPr>
            <a:r>
              <a:rPr lang="en-GB" sz="2600" dirty="0" smtClean="0"/>
              <a:t>The following week you’re called by the original person, they are able to give you a few more details. </a:t>
            </a:r>
          </a:p>
          <a:p>
            <a:pPr marL="0" indent="0">
              <a:buNone/>
            </a:pPr>
            <a:r>
              <a:rPr lang="en-GB" sz="2600" dirty="0" smtClean="0"/>
              <a:t>They ask:</a:t>
            </a:r>
          </a:p>
          <a:p>
            <a:r>
              <a:rPr lang="en-GB" sz="2200" i="1" dirty="0"/>
              <a:t>W</a:t>
            </a:r>
            <a:r>
              <a:rPr lang="en-GB" sz="2200" i="1" dirty="0" smtClean="0"/>
              <a:t>hat do you feel would be the best outcome from this investigation as the person who knows your precious person best?</a:t>
            </a:r>
          </a:p>
          <a:p>
            <a:r>
              <a:rPr lang="en-GB" sz="2200" i="1" dirty="0" smtClean="0"/>
              <a:t>Is there anything we can do to reassure you that we’re taking this very seriously and prioritising your precious person’s safety and wellbeing? </a:t>
            </a:r>
          </a:p>
          <a:p>
            <a:r>
              <a:rPr lang="en-GB" sz="2200" i="1" dirty="0" smtClean="0"/>
              <a:t>How would you like us to keep you informed as the investigation continues? </a:t>
            </a:r>
          </a:p>
          <a:p>
            <a:pPr marL="0" indent="0">
              <a:buNone/>
            </a:pPr>
            <a:r>
              <a:rPr lang="en-GB" sz="2600" dirty="0" smtClean="0"/>
              <a:t>They tell you that they’ll take your views into account as they make decisions about your precious person. </a:t>
            </a:r>
          </a:p>
        </p:txBody>
      </p:sp>
      <p:grpSp>
        <p:nvGrpSpPr>
          <p:cNvPr id="5" name="Group 4"/>
          <p:cNvGrpSpPr/>
          <p:nvPr/>
        </p:nvGrpSpPr>
        <p:grpSpPr>
          <a:xfrm>
            <a:off x="5894962" y="43042"/>
            <a:ext cx="3817124" cy="1092875"/>
            <a:chOff x="5894962" y="43042"/>
            <a:chExt cx="3817124" cy="1092875"/>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3761" y="443152"/>
              <a:ext cx="1988325" cy="692765"/>
            </a:xfrm>
            <a:prstGeom prst="rect">
              <a:avLst/>
            </a:prstGeom>
          </p:spPr>
        </p:pic>
        <p:sp>
          <p:nvSpPr>
            <p:cNvPr id="7" name="Rectangle 6"/>
            <p:cNvSpPr/>
            <p:nvPr/>
          </p:nvSpPr>
          <p:spPr>
            <a:xfrm>
              <a:off x="5894962" y="43042"/>
              <a:ext cx="3817124" cy="400110"/>
            </a:xfrm>
            <a:prstGeom prst="rect">
              <a:avLst/>
            </a:prstGeom>
          </p:spPr>
          <p:txBody>
            <a:bodyPr wrap="square">
              <a:spAutoFit/>
            </a:bodyPr>
            <a:lstStyle/>
            <a:p>
              <a:pPr marL="0" indent="0" algn="r">
                <a:spcBef>
                  <a:spcPts val="0"/>
                </a:spcBef>
                <a:buNone/>
              </a:pPr>
              <a:r>
                <a:rPr lang="en-GB" altLang="en-US" sz="2000" dirty="0">
                  <a:solidFill>
                    <a:schemeClr val="bg2">
                      <a:alpha val="61000"/>
                    </a:schemeClr>
                  </a:solidFill>
                  <a:latin typeface="Gill Sans MT" panose="020B0502020104020203" pitchFamily="34" charset="0"/>
                </a:rPr>
                <a:t>Making s</a:t>
              </a:r>
              <a:r>
                <a:rPr lang="en-GB" altLang="en-US" sz="2000" dirty="0" smtClean="0">
                  <a:solidFill>
                    <a:schemeClr val="bg2">
                      <a:alpha val="61000"/>
                    </a:schemeClr>
                  </a:solidFill>
                  <a:latin typeface="Gill Sans MT" panose="020B0502020104020203" pitchFamily="34" charset="0"/>
                </a:rPr>
                <a:t>afeguarding family-centric</a:t>
              </a:r>
              <a:endParaRPr lang="en-GB" altLang="en-US" sz="2000" dirty="0">
                <a:solidFill>
                  <a:schemeClr val="bg2">
                    <a:alpha val="61000"/>
                  </a:schemeClr>
                </a:solidFill>
                <a:latin typeface="Gill Sans MT" panose="020B0502020104020203" pitchFamily="34" charset="0"/>
              </a:endParaRPr>
            </a:p>
          </p:txBody>
        </p:sp>
      </p:grpSp>
      <p:sp>
        <p:nvSpPr>
          <p:cNvPr id="9" name="Title 8"/>
          <p:cNvSpPr txBox="1">
            <a:spLocks/>
          </p:cNvSpPr>
          <p:nvPr/>
        </p:nvSpPr>
        <p:spPr bwMode="auto">
          <a:xfrm>
            <a:off x="336110" y="443152"/>
            <a:ext cx="7432675"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400" b="1" kern="1200">
                <a:solidFill>
                  <a:srgbClr val="68276C"/>
                </a:solidFill>
                <a:latin typeface="Gill Sans MT" panose="020B0502020104020203" pitchFamily="34" charset="0"/>
                <a:ea typeface="+mj-ea"/>
                <a:cs typeface="+mj-cs"/>
              </a:defRPr>
            </a:lvl1pPr>
            <a:lvl2pPr algn="l" rtl="0" eaLnBrk="1" fontAlgn="base" hangingPunct="1">
              <a:spcBef>
                <a:spcPct val="0"/>
              </a:spcBef>
              <a:spcAft>
                <a:spcPct val="0"/>
              </a:spcAft>
              <a:defRPr sz="2400" b="1">
                <a:solidFill>
                  <a:srgbClr val="68276C"/>
                </a:solidFill>
                <a:latin typeface="Gill Sans MT" panose="020B0502020104020203" pitchFamily="34" charset="0"/>
              </a:defRPr>
            </a:lvl2pPr>
            <a:lvl3pPr algn="l" rtl="0" eaLnBrk="1" fontAlgn="base" hangingPunct="1">
              <a:spcBef>
                <a:spcPct val="0"/>
              </a:spcBef>
              <a:spcAft>
                <a:spcPct val="0"/>
              </a:spcAft>
              <a:defRPr sz="2400" b="1">
                <a:solidFill>
                  <a:srgbClr val="68276C"/>
                </a:solidFill>
                <a:latin typeface="Gill Sans MT" panose="020B0502020104020203" pitchFamily="34" charset="0"/>
              </a:defRPr>
            </a:lvl3pPr>
            <a:lvl4pPr algn="l" rtl="0" eaLnBrk="1" fontAlgn="base" hangingPunct="1">
              <a:spcBef>
                <a:spcPct val="0"/>
              </a:spcBef>
              <a:spcAft>
                <a:spcPct val="0"/>
              </a:spcAft>
              <a:defRPr sz="2400" b="1">
                <a:solidFill>
                  <a:srgbClr val="68276C"/>
                </a:solidFill>
                <a:latin typeface="Gill Sans MT" panose="020B0502020104020203" pitchFamily="34" charset="0"/>
              </a:defRPr>
            </a:lvl4pPr>
            <a:lvl5pPr algn="l" rtl="0" eaLnBrk="1" fontAlgn="base" hangingPunct="1">
              <a:spcBef>
                <a:spcPct val="0"/>
              </a:spcBef>
              <a:spcAft>
                <a:spcPct val="0"/>
              </a:spcAft>
              <a:defRPr sz="2400" b="1">
                <a:solidFill>
                  <a:srgbClr val="68276C"/>
                </a:solidFill>
                <a:latin typeface="Gill Sans MT" panose="020B0502020104020203" pitchFamily="34" charset="0"/>
              </a:defRPr>
            </a:lvl5pPr>
            <a:lvl6pPr marL="457200" algn="l" rtl="0" eaLnBrk="1" fontAlgn="base" hangingPunct="1">
              <a:spcBef>
                <a:spcPct val="0"/>
              </a:spcBef>
              <a:spcAft>
                <a:spcPct val="0"/>
              </a:spcAft>
              <a:defRPr sz="2400" b="1">
                <a:solidFill>
                  <a:srgbClr val="68276C"/>
                </a:solidFill>
                <a:latin typeface="Gill Sans MT" panose="020B0502020104020203" pitchFamily="34" charset="0"/>
              </a:defRPr>
            </a:lvl6pPr>
            <a:lvl7pPr marL="914400" algn="l" rtl="0" eaLnBrk="1" fontAlgn="base" hangingPunct="1">
              <a:spcBef>
                <a:spcPct val="0"/>
              </a:spcBef>
              <a:spcAft>
                <a:spcPct val="0"/>
              </a:spcAft>
              <a:defRPr sz="2400" b="1">
                <a:solidFill>
                  <a:srgbClr val="68276C"/>
                </a:solidFill>
                <a:latin typeface="Gill Sans MT" panose="020B0502020104020203" pitchFamily="34" charset="0"/>
              </a:defRPr>
            </a:lvl7pPr>
            <a:lvl8pPr marL="1371600" algn="l" rtl="0" eaLnBrk="1" fontAlgn="base" hangingPunct="1">
              <a:spcBef>
                <a:spcPct val="0"/>
              </a:spcBef>
              <a:spcAft>
                <a:spcPct val="0"/>
              </a:spcAft>
              <a:defRPr sz="2400" b="1">
                <a:solidFill>
                  <a:srgbClr val="68276C"/>
                </a:solidFill>
                <a:latin typeface="Gill Sans MT" panose="020B0502020104020203" pitchFamily="34" charset="0"/>
              </a:defRPr>
            </a:lvl8pPr>
            <a:lvl9pPr marL="1828800" algn="l" rtl="0" eaLnBrk="1" fontAlgn="base" hangingPunct="1">
              <a:spcBef>
                <a:spcPct val="0"/>
              </a:spcBef>
              <a:spcAft>
                <a:spcPct val="0"/>
              </a:spcAft>
              <a:defRPr sz="2400" b="1">
                <a:solidFill>
                  <a:srgbClr val="68276C"/>
                </a:solidFill>
                <a:latin typeface="Gill Sans MT" panose="020B0502020104020203" pitchFamily="34" charset="0"/>
              </a:defRPr>
            </a:lvl9pPr>
          </a:lstStyle>
          <a:p>
            <a:r>
              <a:rPr lang="en-GB" altLang="en-US" sz="4000" dirty="0" smtClean="0"/>
              <a:t>How does it feel?</a:t>
            </a:r>
          </a:p>
        </p:txBody>
      </p:sp>
      <p:sp>
        <p:nvSpPr>
          <p:cNvPr id="10" name="Rectangle 9"/>
          <p:cNvSpPr/>
          <p:nvPr/>
        </p:nvSpPr>
        <p:spPr>
          <a:xfrm>
            <a:off x="5464656" y="5828275"/>
            <a:ext cx="4145687" cy="523220"/>
          </a:xfrm>
          <a:prstGeom prst="rect">
            <a:avLst/>
          </a:prstGeom>
        </p:spPr>
        <p:txBody>
          <a:bodyPr wrap="none">
            <a:spAutoFit/>
          </a:bodyPr>
          <a:lstStyle/>
          <a:p>
            <a:pPr marL="0" indent="0" algn="r">
              <a:buNone/>
            </a:pPr>
            <a:r>
              <a:rPr lang="en-GB" sz="2800" b="1" dirty="0">
                <a:solidFill>
                  <a:srgbClr val="68276C"/>
                </a:solidFill>
              </a:rPr>
              <a:t>How would that feel? </a:t>
            </a:r>
          </a:p>
        </p:txBody>
      </p:sp>
      <p:sp>
        <p:nvSpPr>
          <p:cNvPr id="8" name="TextBox 7"/>
          <p:cNvSpPr txBox="1"/>
          <p:nvPr/>
        </p:nvSpPr>
        <p:spPr>
          <a:xfrm>
            <a:off x="9102486" y="6569103"/>
            <a:ext cx="1219200" cy="307777"/>
          </a:xfrm>
          <a:prstGeom prst="rect">
            <a:avLst/>
          </a:prstGeom>
          <a:noFill/>
        </p:spPr>
        <p:txBody>
          <a:bodyPr wrap="square" rtlCol="0">
            <a:spAutoFit/>
          </a:bodyPr>
          <a:lstStyle/>
          <a:p>
            <a:r>
              <a:rPr lang="en-GB" sz="1400" dirty="0" smtClean="0">
                <a:solidFill>
                  <a:schemeClr val="bg1">
                    <a:lumMod val="75000"/>
                  </a:schemeClr>
                </a:solidFill>
                <a:latin typeface="Gill Sans MT" panose="020B0502020104020203" pitchFamily="34" charset="0"/>
              </a:rPr>
              <a:t>TC: </a:t>
            </a:r>
            <a:r>
              <a:rPr lang="en-GB" sz="1400" dirty="0" smtClean="0">
                <a:solidFill>
                  <a:schemeClr val="bg1">
                    <a:lumMod val="75000"/>
                  </a:schemeClr>
                </a:solidFill>
                <a:latin typeface="Gill Sans MT" panose="020B0502020104020203" pitchFamily="34" charset="0"/>
              </a:rPr>
              <a:t>28</a:t>
            </a:r>
            <a:r>
              <a:rPr lang="en-GB" sz="1400" dirty="0" smtClean="0">
                <a:solidFill>
                  <a:schemeClr val="bg1">
                    <a:lumMod val="75000"/>
                  </a:schemeClr>
                </a:solidFill>
                <a:latin typeface="Gill Sans MT" panose="020B0502020104020203" pitchFamily="34" charset="0"/>
              </a:rPr>
              <a:t>m</a:t>
            </a:r>
            <a:endParaRPr lang="en-GB" sz="1400" dirty="0" smtClean="0">
              <a:solidFill>
                <a:schemeClr val="bg1">
                  <a:lumMod val="75000"/>
                </a:schemeClr>
              </a:solidFill>
              <a:latin typeface="Gill Sans MT" panose="020B0502020104020203" pitchFamily="34" charset="0"/>
            </a:endParaRPr>
          </a:p>
        </p:txBody>
      </p:sp>
    </p:spTree>
    <p:extLst>
      <p:ext uri="{BB962C8B-B14F-4D97-AF65-F5344CB8AC3E}">
        <p14:creationId xmlns:p14="http://schemas.microsoft.com/office/powerpoint/2010/main" val="4244570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6071" y="1475151"/>
            <a:ext cx="9034271" cy="4549820"/>
          </a:xfrm>
        </p:spPr>
        <p:txBody>
          <a:bodyPr/>
          <a:lstStyle/>
          <a:p>
            <a:pPr marL="0" indent="0">
              <a:buNone/>
            </a:pPr>
            <a:r>
              <a:rPr lang="en-GB" sz="2800" dirty="0" smtClean="0"/>
              <a:t>You receive a letter a month after the safeguarding incident. It is written by a senior person - you have never spoken to them and you are not sure of their responsibility towards your precious person. </a:t>
            </a:r>
          </a:p>
          <a:p>
            <a:pPr marL="0" indent="0">
              <a:buNone/>
            </a:pPr>
            <a:endParaRPr lang="en-GB" sz="2800" dirty="0" smtClean="0"/>
          </a:p>
          <a:p>
            <a:pPr marL="0" indent="0">
              <a:buNone/>
            </a:pPr>
            <a:r>
              <a:rPr lang="en-GB" sz="2800" dirty="0" smtClean="0"/>
              <a:t>It gives you the details you know and tells you that your precious person is safe and that ‘Lessons will be learned’. </a:t>
            </a:r>
          </a:p>
        </p:txBody>
      </p:sp>
      <p:grpSp>
        <p:nvGrpSpPr>
          <p:cNvPr id="5" name="Group 4"/>
          <p:cNvGrpSpPr/>
          <p:nvPr/>
        </p:nvGrpSpPr>
        <p:grpSpPr>
          <a:xfrm>
            <a:off x="5894962" y="43042"/>
            <a:ext cx="3817124" cy="1092875"/>
            <a:chOff x="5894962" y="43042"/>
            <a:chExt cx="3817124" cy="1092875"/>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3761" y="443152"/>
              <a:ext cx="1988325" cy="692765"/>
            </a:xfrm>
            <a:prstGeom prst="rect">
              <a:avLst/>
            </a:prstGeom>
          </p:spPr>
        </p:pic>
        <p:sp>
          <p:nvSpPr>
            <p:cNvPr id="7" name="Rectangle 6"/>
            <p:cNvSpPr/>
            <p:nvPr/>
          </p:nvSpPr>
          <p:spPr>
            <a:xfrm>
              <a:off x="5894962" y="43042"/>
              <a:ext cx="3817124" cy="400110"/>
            </a:xfrm>
            <a:prstGeom prst="rect">
              <a:avLst/>
            </a:prstGeom>
          </p:spPr>
          <p:txBody>
            <a:bodyPr wrap="square">
              <a:spAutoFit/>
            </a:bodyPr>
            <a:lstStyle/>
            <a:p>
              <a:pPr marL="0" indent="0" algn="r">
                <a:spcBef>
                  <a:spcPts val="0"/>
                </a:spcBef>
                <a:buNone/>
              </a:pPr>
              <a:r>
                <a:rPr lang="en-GB" altLang="en-US" sz="2000" dirty="0">
                  <a:solidFill>
                    <a:schemeClr val="bg2">
                      <a:alpha val="61000"/>
                    </a:schemeClr>
                  </a:solidFill>
                  <a:latin typeface="Gill Sans MT" panose="020B0502020104020203" pitchFamily="34" charset="0"/>
                </a:rPr>
                <a:t>Making s</a:t>
              </a:r>
              <a:r>
                <a:rPr lang="en-GB" altLang="en-US" sz="2000" dirty="0" smtClean="0">
                  <a:solidFill>
                    <a:schemeClr val="bg2">
                      <a:alpha val="61000"/>
                    </a:schemeClr>
                  </a:solidFill>
                  <a:latin typeface="Gill Sans MT" panose="020B0502020104020203" pitchFamily="34" charset="0"/>
                </a:rPr>
                <a:t>afeguarding family-centric</a:t>
              </a:r>
              <a:endParaRPr lang="en-GB" altLang="en-US" sz="2000" dirty="0">
                <a:solidFill>
                  <a:schemeClr val="bg2">
                    <a:alpha val="61000"/>
                  </a:schemeClr>
                </a:solidFill>
                <a:latin typeface="Gill Sans MT" panose="020B0502020104020203" pitchFamily="34" charset="0"/>
              </a:endParaRPr>
            </a:p>
          </p:txBody>
        </p:sp>
      </p:grpSp>
      <p:sp>
        <p:nvSpPr>
          <p:cNvPr id="9" name="Title 8"/>
          <p:cNvSpPr txBox="1">
            <a:spLocks/>
          </p:cNvSpPr>
          <p:nvPr/>
        </p:nvSpPr>
        <p:spPr bwMode="auto">
          <a:xfrm>
            <a:off x="336110" y="443152"/>
            <a:ext cx="7432675"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400" b="1" kern="1200">
                <a:solidFill>
                  <a:srgbClr val="68276C"/>
                </a:solidFill>
                <a:latin typeface="Gill Sans MT" panose="020B0502020104020203" pitchFamily="34" charset="0"/>
                <a:ea typeface="+mj-ea"/>
                <a:cs typeface="+mj-cs"/>
              </a:defRPr>
            </a:lvl1pPr>
            <a:lvl2pPr algn="l" rtl="0" eaLnBrk="1" fontAlgn="base" hangingPunct="1">
              <a:spcBef>
                <a:spcPct val="0"/>
              </a:spcBef>
              <a:spcAft>
                <a:spcPct val="0"/>
              </a:spcAft>
              <a:defRPr sz="2400" b="1">
                <a:solidFill>
                  <a:srgbClr val="68276C"/>
                </a:solidFill>
                <a:latin typeface="Gill Sans MT" panose="020B0502020104020203" pitchFamily="34" charset="0"/>
              </a:defRPr>
            </a:lvl2pPr>
            <a:lvl3pPr algn="l" rtl="0" eaLnBrk="1" fontAlgn="base" hangingPunct="1">
              <a:spcBef>
                <a:spcPct val="0"/>
              </a:spcBef>
              <a:spcAft>
                <a:spcPct val="0"/>
              </a:spcAft>
              <a:defRPr sz="2400" b="1">
                <a:solidFill>
                  <a:srgbClr val="68276C"/>
                </a:solidFill>
                <a:latin typeface="Gill Sans MT" panose="020B0502020104020203" pitchFamily="34" charset="0"/>
              </a:defRPr>
            </a:lvl3pPr>
            <a:lvl4pPr algn="l" rtl="0" eaLnBrk="1" fontAlgn="base" hangingPunct="1">
              <a:spcBef>
                <a:spcPct val="0"/>
              </a:spcBef>
              <a:spcAft>
                <a:spcPct val="0"/>
              </a:spcAft>
              <a:defRPr sz="2400" b="1">
                <a:solidFill>
                  <a:srgbClr val="68276C"/>
                </a:solidFill>
                <a:latin typeface="Gill Sans MT" panose="020B0502020104020203" pitchFamily="34" charset="0"/>
              </a:defRPr>
            </a:lvl4pPr>
            <a:lvl5pPr algn="l" rtl="0" eaLnBrk="1" fontAlgn="base" hangingPunct="1">
              <a:spcBef>
                <a:spcPct val="0"/>
              </a:spcBef>
              <a:spcAft>
                <a:spcPct val="0"/>
              </a:spcAft>
              <a:defRPr sz="2400" b="1">
                <a:solidFill>
                  <a:srgbClr val="68276C"/>
                </a:solidFill>
                <a:latin typeface="Gill Sans MT" panose="020B0502020104020203" pitchFamily="34" charset="0"/>
              </a:defRPr>
            </a:lvl5pPr>
            <a:lvl6pPr marL="457200" algn="l" rtl="0" eaLnBrk="1" fontAlgn="base" hangingPunct="1">
              <a:spcBef>
                <a:spcPct val="0"/>
              </a:spcBef>
              <a:spcAft>
                <a:spcPct val="0"/>
              </a:spcAft>
              <a:defRPr sz="2400" b="1">
                <a:solidFill>
                  <a:srgbClr val="68276C"/>
                </a:solidFill>
                <a:latin typeface="Gill Sans MT" panose="020B0502020104020203" pitchFamily="34" charset="0"/>
              </a:defRPr>
            </a:lvl6pPr>
            <a:lvl7pPr marL="914400" algn="l" rtl="0" eaLnBrk="1" fontAlgn="base" hangingPunct="1">
              <a:spcBef>
                <a:spcPct val="0"/>
              </a:spcBef>
              <a:spcAft>
                <a:spcPct val="0"/>
              </a:spcAft>
              <a:defRPr sz="2400" b="1">
                <a:solidFill>
                  <a:srgbClr val="68276C"/>
                </a:solidFill>
                <a:latin typeface="Gill Sans MT" panose="020B0502020104020203" pitchFamily="34" charset="0"/>
              </a:defRPr>
            </a:lvl7pPr>
            <a:lvl8pPr marL="1371600" algn="l" rtl="0" eaLnBrk="1" fontAlgn="base" hangingPunct="1">
              <a:spcBef>
                <a:spcPct val="0"/>
              </a:spcBef>
              <a:spcAft>
                <a:spcPct val="0"/>
              </a:spcAft>
              <a:defRPr sz="2400" b="1">
                <a:solidFill>
                  <a:srgbClr val="68276C"/>
                </a:solidFill>
                <a:latin typeface="Gill Sans MT" panose="020B0502020104020203" pitchFamily="34" charset="0"/>
              </a:defRPr>
            </a:lvl8pPr>
            <a:lvl9pPr marL="1828800" algn="l" rtl="0" eaLnBrk="1" fontAlgn="base" hangingPunct="1">
              <a:spcBef>
                <a:spcPct val="0"/>
              </a:spcBef>
              <a:spcAft>
                <a:spcPct val="0"/>
              </a:spcAft>
              <a:defRPr sz="2400" b="1">
                <a:solidFill>
                  <a:srgbClr val="68276C"/>
                </a:solidFill>
                <a:latin typeface="Gill Sans MT" panose="020B0502020104020203" pitchFamily="34" charset="0"/>
              </a:defRPr>
            </a:lvl9pPr>
          </a:lstStyle>
          <a:p>
            <a:r>
              <a:rPr lang="en-GB" altLang="en-US" sz="4000" dirty="0" smtClean="0"/>
              <a:t>How does it feel?</a:t>
            </a:r>
          </a:p>
        </p:txBody>
      </p:sp>
      <p:sp>
        <p:nvSpPr>
          <p:cNvPr id="10" name="Rectangle 9"/>
          <p:cNvSpPr/>
          <p:nvPr/>
        </p:nvSpPr>
        <p:spPr>
          <a:xfrm>
            <a:off x="5093207" y="5241535"/>
            <a:ext cx="4145687" cy="523220"/>
          </a:xfrm>
          <a:prstGeom prst="rect">
            <a:avLst/>
          </a:prstGeom>
        </p:spPr>
        <p:txBody>
          <a:bodyPr wrap="none">
            <a:spAutoFit/>
          </a:bodyPr>
          <a:lstStyle/>
          <a:p>
            <a:pPr marL="0" indent="0" algn="r">
              <a:buNone/>
            </a:pPr>
            <a:r>
              <a:rPr lang="en-GB" sz="2800" b="1" dirty="0">
                <a:solidFill>
                  <a:srgbClr val="68276C"/>
                </a:solidFill>
              </a:rPr>
              <a:t>How would that feel? </a:t>
            </a:r>
          </a:p>
        </p:txBody>
      </p:sp>
      <p:sp>
        <p:nvSpPr>
          <p:cNvPr id="8" name="TextBox 7"/>
          <p:cNvSpPr txBox="1"/>
          <p:nvPr/>
        </p:nvSpPr>
        <p:spPr>
          <a:xfrm>
            <a:off x="9102486" y="6569103"/>
            <a:ext cx="1219200" cy="307777"/>
          </a:xfrm>
          <a:prstGeom prst="rect">
            <a:avLst/>
          </a:prstGeom>
          <a:noFill/>
        </p:spPr>
        <p:txBody>
          <a:bodyPr wrap="square" rtlCol="0">
            <a:spAutoFit/>
          </a:bodyPr>
          <a:lstStyle/>
          <a:p>
            <a:r>
              <a:rPr lang="en-GB" sz="1400" dirty="0" smtClean="0">
                <a:solidFill>
                  <a:schemeClr val="bg1">
                    <a:lumMod val="75000"/>
                  </a:schemeClr>
                </a:solidFill>
                <a:latin typeface="Gill Sans MT" panose="020B0502020104020203" pitchFamily="34" charset="0"/>
              </a:rPr>
              <a:t>TC: </a:t>
            </a:r>
            <a:r>
              <a:rPr lang="en-GB" sz="1400" dirty="0" smtClean="0">
                <a:solidFill>
                  <a:schemeClr val="bg1">
                    <a:lumMod val="75000"/>
                  </a:schemeClr>
                </a:solidFill>
                <a:latin typeface="Gill Sans MT" panose="020B0502020104020203" pitchFamily="34" charset="0"/>
              </a:rPr>
              <a:t>32m</a:t>
            </a:r>
            <a:endParaRPr lang="en-GB" sz="1400" dirty="0" smtClean="0">
              <a:solidFill>
                <a:schemeClr val="bg1">
                  <a:lumMod val="75000"/>
                </a:schemeClr>
              </a:solidFill>
              <a:latin typeface="Gill Sans MT" panose="020B0502020104020203" pitchFamily="34" charset="0"/>
            </a:endParaRPr>
          </a:p>
        </p:txBody>
      </p:sp>
    </p:spTree>
    <p:extLst>
      <p:ext uri="{BB962C8B-B14F-4D97-AF65-F5344CB8AC3E}">
        <p14:creationId xmlns:p14="http://schemas.microsoft.com/office/powerpoint/2010/main" val="772191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002" y="2143389"/>
            <a:ext cx="8726034" cy="2032711"/>
          </a:xfrm>
        </p:spPr>
        <p:txBody>
          <a:bodyPr/>
          <a:lstStyle/>
          <a:p>
            <a:r>
              <a:rPr lang="en-GB" sz="3600" dirty="0" smtClean="0"/>
              <a:t>How family-centric do you feel the handling of this safeguarding incident was? </a:t>
            </a:r>
            <a:br>
              <a:rPr lang="en-GB" sz="3600" dirty="0" smtClean="0"/>
            </a:br>
            <a:r>
              <a:rPr lang="en-GB" sz="3600" dirty="0"/>
              <a:t/>
            </a:r>
            <a:br>
              <a:rPr lang="en-GB" sz="3600" dirty="0"/>
            </a:br>
            <a:r>
              <a:rPr lang="en-GB" sz="3600" dirty="0" smtClean="0"/>
              <a:t/>
            </a:r>
            <a:br>
              <a:rPr lang="en-GB" sz="3600" dirty="0" smtClean="0"/>
            </a:br>
            <a:r>
              <a:rPr lang="en-GB" sz="3600" dirty="0"/>
              <a:t/>
            </a:r>
            <a:br>
              <a:rPr lang="en-GB" sz="3600" dirty="0"/>
            </a:br>
            <a:endParaRPr lang="en-GB" sz="3600" dirty="0"/>
          </a:p>
        </p:txBody>
      </p:sp>
      <p:grpSp>
        <p:nvGrpSpPr>
          <p:cNvPr id="4" name="Group 3"/>
          <p:cNvGrpSpPr/>
          <p:nvPr/>
        </p:nvGrpSpPr>
        <p:grpSpPr>
          <a:xfrm>
            <a:off x="5894962" y="43042"/>
            <a:ext cx="3817124" cy="1092875"/>
            <a:chOff x="5894962" y="43042"/>
            <a:chExt cx="3817124" cy="1092875"/>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3761" y="443152"/>
              <a:ext cx="1988325" cy="692765"/>
            </a:xfrm>
            <a:prstGeom prst="rect">
              <a:avLst/>
            </a:prstGeom>
          </p:spPr>
        </p:pic>
        <p:sp>
          <p:nvSpPr>
            <p:cNvPr id="6" name="Rectangle 5"/>
            <p:cNvSpPr/>
            <p:nvPr/>
          </p:nvSpPr>
          <p:spPr>
            <a:xfrm>
              <a:off x="5894962" y="43042"/>
              <a:ext cx="3817124" cy="400110"/>
            </a:xfrm>
            <a:prstGeom prst="rect">
              <a:avLst/>
            </a:prstGeom>
          </p:spPr>
          <p:txBody>
            <a:bodyPr wrap="square">
              <a:spAutoFit/>
            </a:bodyPr>
            <a:lstStyle/>
            <a:p>
              <a:pPr marL="0" indent="0" algn="r">
                <a:spcBef>
                  <a:spcPts val="0"/>
                </a:spcBef>
                <a:buNone/>
              </a:pPr>
              <a:r>
                <a:rPr lang="en-GB" altLang="en-US" sz="2000" dirty="0">
                  <a:solidFill>
                    <a:schemeClr val="bg2">
                      <a:alpha val="61000"/>
                    </a:schemeClr>
                  </a:solidFill>
                  <a:latin typeface="Gill Sans MT" panose="020B0502020104020203" pitchFamily="34" charset="0"/>
                </a:rPr>
                <a:t>Making </a:t>
              </a:r>
              <a:r>
                <a:rPr lang="en-GB" altLang="en-US" sz="2000" dirty="0" smtClean="0">
                  <a:solidFill>
                    <a:schemeClr val="bg2">
                      <a:alpha val="61000"/>
                    </a:schemeClr>
                  </a:solidFill>
                  <a:latin typeface="Gill Sans MT" panose="020B0502020104020203" pitchFamily="34" charset="0"/>
                </a:rPr>
                <a:t>safeguarding family-centric</a:t>
              </a:r>
              <a:endParaRPr lang="en-GB" altLang="en-US" sz="2000" dirty="0">
                <a:solidFill>
                  <a:schemeClr val="bg2">
                    <a:alpha val="61000"/>
                  </a:schemeClr>
                </a:solidFill>
                <a:latin typeface="Gill Sans MT" panose="020B0502020104020203" pitchFamily="34" charset="0"/>
              </a:endParaRPr>
            </a:p>
          </p:txBody>
        </p:sp>
      </p:grpSp>
      <p:sp>
        <p:nvSpPr>
          <p:cNvPr id="7" name="TextBox 6"/>
          <p:cNvSpPr txBox="1"/>
          <p:nvPr/>
        </p:nvSpPr>
        <p:spPr>
          <a:xfrm>
            <a:off x="9102486" y="6569103"/>
            <a:ext cx="1219200" cy="307777"/>
          </a:xfrm>
          <a:prstGeom prst="rect">
            <a:avLst/>
          </a:prstGeom>
          <a:noFill/>
        </p:spPr>
        <p:txBody>
          <a:bodyPr wrap="square" rtlCol="0">
            <a:spAutoFit/>
          </a:bodyPr>
          <a:lstStyle/>
          <a:p>
            <a:r>
              <a:rPr lang="en-GB" sz="1400" dirty="0" smtClean="0">
                <a:solidFill>
                  <a:schemeClr val="bg1">
                    <a:lumMod val="75000"/>
                  </a:schemeClr>
                </a:solidFill>
                <a:latin typeface="Gill Sans MT" panose="020B0502020104020203" pitchFamily="34" charset="0"/>
              </a:rPr>
              <a:t>TC: 40m</a:t>
            </a:r>
          </a:p>
        </p:txBody>
      </p:sp>
    </p:spTree>
    <p:extLst>
      <p:ext uri="{BB962C8B-B14F-4D97-AF65-F5344CB8AC3E}">
        <p14:creationId xmlns:p14="http://schemas.microsoft.com/office/powerpoint/2010/main" val="481474340"/>
      </p:ext>
    </p:extLst>
  </p:cSld>
  <p:clrMapOvr>
    <a:masterClrMapping/>
  </p:clrMapOvr>
</p:sld>
</file>

<file path=ppt/theme/theme1.xml><?xml version="1.0" encoding="utf-8"?>
<a:theme xmlns:a="http://schemas.openxmlformats.org/drawingml/2006/main" name="New Dimensions template June 2016">
  <a:themeElements>
    <a:clrScheme name="Dimensions">
      <a:dk1>
        <a:sysClr val="windowText" lastClr="000000"/>
      </a:dk1>
      <a:lt1>
        <a:sysClr val="window" lastClr="FFFFFF"/>
      </a:lt1>
      <a:dk2>
        <a:srgbClr val="939BA1"/>
      </a:dk2>
      <a:lt2>
        <a:srgbClr val="4AAA42"/>
      </a:lt2>
      <a:accent1>
        <a:srgbClr val="006892"/>
      </a:accent1>
      <a:accent2>
        <a:srgbClr val="6AAAC9"/>
      </a:accent2>
      <a:accent3>
        <a:srgbClr val="B7C221"/>
      </a:accent3>
      <a:accent4>
        <a:srgbClr val="731472"/>
      </a:accent4>
      <a:accent5>
        <a:srgbClr val="B30838"/>
      </a:accent5>
      <a:accent6>
        <a:srgbClr val="F8981D"/>
      </a:accent6>
      <a:hlink>
        <a:srgbClr val="939BA1"/>
      </a:hlink>
      <a:folHlink>
        <a:srgbClr val="4AAA42"/>
      </a:folHlink>
    </a:clrScheme>
    <a:fontScheme name="Dimension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9050">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400" smtClean="0"/>
        </a:defPPr>
      </a:lstStyle>
    </a:txDef>
  </a:objectDefaults>
  <a:extraClrSchemeLst/>
  <a:extLst>
    <a:ext uri="{05A4C25C-085E-4340-85A3-A5531E510DB2}">
      <thm15:themeFamily xmlns:thm15="http://schemas.microsoft.com/office/thememl/2012/main" name="Safeguarding summit 2022" id="{4F4CCA78-66E8-4F1B-A816-3D1C3F0B039B}" vid="{DDB9930D-3A6F-4C04-9CCE-1C90619AE82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5DF0084D2619E45897D916366586DC2" ma:contentTypeVersion="16" ma:contentTypeDescription="Create a new document." ma:contentTypeScope="" ma:versionID="2682b0ed967ce8e081d41f23cfb21f8a">
  <xsd:schema xmlns:xsd="http://www.w3.org/2001/XMLSchema" xmlns:xs="http://www.w3.org/2001/XMLSchema" xmlns:p="http://schemas.microsoft.com/office/2006/metadata/properties" xmlns:ns2="53e61792-80e9-49b3-ac7d-ef962a816aae" xmlns:ns3="7dc008a5-5ed2-4e05-8ecd-f2383eab7cb2" xmlns:ns4="3e24bc36-2db9-4dd4-83ef-e2c9c598d6d6" targetNamespace="http://schemas.microsoft.com/office/2006/metadata/properties" ma:root="true" ma:fieldsID="25f9d7d8e9262391ca199bbf9dabd76e" ns2:_="" ns3:_="" ns4:_="">
    <xsd:import namespace="53e61792-80e9-49b3-ac7d-ef962a816aae"/>
    <xsd:import namespace="7dc008a5-5ed2-4e05-8ecd-f2383eab7cb2"/>
    <xsd:import namespace="3e24bc36-2db9-4dd4-83ef-e2c9c598d6d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e61792-80e9-49b3-ac7d-ef962a816aa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b6b569b-509a-467d-b105-d97728d3fc1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dc008a5-5ed2-4e05-8ecd-f2383eab7cb2"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e24bc36-2db9-4dd4-83ef-e2c9c598d6d6"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b0af78cc-2973-4a23-bd92-945edf927c43}" ma:internalName="TaxCatchAll" ma:showField="CatchAllData" ma:web="3e24bc36-2db9-4dd4-83ef-e2c9c598d6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3e61792-80e9-49b3-ac7d-ef962a816aae">
      <Terms xmlns="http://schemas.microsoft.com/office/infopath/2007/PartnerControls"/>
    </lcf76f155ced4ddcb4097134ff3c332f>
    <TaxCatchAll xmlns="3e24bc36-2db9-4dd4-83ef-e2c9c598d6d6" xsi:nil="true"/>
  </documentManagement>
</p:properties>
</file>

<file path=customXml/item4.xml><?xml version="1.0" encoding="utf-8"?>
<?mso-contentType ?>
<SharedContentType xmlns="Microsoft.SharePoint.Taxonomy.ContentTypeSync" SourceId="7b6b569b-509a-467d-b105-d97728d3fc11" ContentTypeId="0x0101" PreviousValue="false"/>
</file>

<file path=customXml/itemProps1.xml><?xml version="1.0" encoding="utf-8"?>
<ds:datastoreItem xmlns:ds="http://schemas.openxmlformats.org/officeDocument/2006/customXml" ds:itemID="{859BB4AE-A9EC-48B6-828D-636A25579796}"/>
</file>

<file path=customXml/itemProps2.xml><?xml version="1.0" encoding="utf-8"?>
<ds:datastoreItem xmlns:ds="http://schemas.openxmlformats.org/officeDocument/2006/customXml" ds:itemID="{CED5F38A-B5F9-4179-B440-E94BE4985E5A}">
  <ds:schemaRefs>
    <ds:schemaRef ds:uri="http://schemas.microsoft.com/sharepoint/v3/contenttype/forms"/>
  </ds:schemaRefs>
</ds:datastoreItem>
</file>

<file path=customXml/itemProps3.xml><?xml version="1.0" encoding="utf-8"?>
<ds:datastoreItem xmlns:ds="http://schemas.openxmlformats.org/officeDocument/2006/customXml" ds:itemID="{D2F7A32C-19F3-4BE5-9F1A-CE1A6186F544}">
  <ds:schemaRef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purl.org/dc/terms/"/>
    <ds:schemaRef ds:uri="http://www.w3.org/XML/1998/namespace"/>
    <ds:schemaRef ds:uri="c4da3215-acec-4479-90ce-d8b082787181"/>
    <ds:schemaRef ds:uri="http://schemas.microsoft.com/office/infopath/2007/PartnerControls"/>
    <ds:schemaRef ds:uri="e3980da4-06f3-42e5-a454-f2b98b3c5f8b"/>
    <ds:schemaRef ds:uri="http://purl.org/dc/dcmitype/"/>
  </ds:schemaRefs>
</ds:datastoreItem>
</file>

<file path=customXml/itemProps4.xml><?xml version="1.0" encoding="utf-8"?>
<ds:datastoreItem xmlns:ds="http://schemas.openxmlformats.org/officeDocument/2006/customXml" ds:itemID="{5FBB1A26-DBDC-47A6-8F04-BC41F1C58A94}"/>
</file>

<file path=docProps/app.xml><?xml version="1.0" encoding="utf-8"?>
<Properties xmlns="http://schemas.openxmlformats.org/officeDocument/2006/extended-properties" xmlns:vt="http://schemas.openxmlformats.org/officeDocument/2006/docPropsVTypes">
  <Template>Safeguarding summit 2022</Template>
  <TotalTime>2534</TotalTime>
  <Words>874</Words>
  <Application>Microsoft Office PowerPoint</Application>
  <PresentationFormat>A4 Paper (210x297 mm)</PresentationFormat>
  <Paragraphs>141</Paragraphs>
  <Slides>11</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Gill Sans MT</vt:lpstr>
      <vt:lpstr>Tahoma</vt:lpstr>
      <vt:lpstr>New Dimensions template June 2016</vt:lpstr>
      <vt:lpstr>PowerPoint Presentation</vt:lpstr>
      <vt:lpstr>PowerPoint Presentation</vt:lpstr>
      <vt:lpstr>How does it feel?</vt:lpstr>
      <vt:lpstr>How does it feel?</vt:lpstr>
      <vt:lpstr>PowerPoint Presentation</vt:lpstr>
      <vt:lpstr>PowerPoint Presentation</vt:lpstr>
      <vt:lpstr>PowerPoint Presentation</vt:lpstr>
      <vt:lpstr>PowerPoint Presentation</vt:lpstr>
      <vt:lpstr>How family-centric do you feel the handling of this safeguarding incident was?     </vt:lpstr>
      <vt:lpstr>PowerPoint Presentation</vt:lpstr>
      <vt:lpstr>PowerPoint Presentation</vt:lpstr>
    </vt:vector>
  </TitlesOfParts>
  <Company>Dimensions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Heslop</dc:creator>
  <cp:lastModifiedBy>Amy Gaskin-Williams</cp:lastModifiedBy>
  <cp:revision>27</cp:revision>
  <dcterms:created xsi:type="dcterms:W3CDTF">2023-02-09T18:15:38Z</dcterms:created>
  <dcterms:modified xsi:type="dcterms:W3CDTF">2023-02-21T18:13:36Z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0x010100D8C56DD545A5754087C38EBFDBFBE902</vt:lpwstr>
  </property>
</Properties>
</file>